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5"/>
    <p:sldId id="257" r:id="rId26"/>
    <p:sldId id="258" r:id="rId27"/>
    <p:sldId id="259" r:id="rId28"/>
    <p:sldId id="260" r:id="rId29"/>
    <p:sldId id="261" r:id="rId30"/>
    <p:sldId id="262" r:id="rId31"/>
    <p:sldId id="263" r:id="rId32"/>
    <p:sldId id="264" r:id="rId33"/>
    <p:sldId id="265" r:id="rId34"/>
    <p:sldId id="266" r:id="rId35"/>
    <p:sldId id="267" r:id="rId36"/>
    <p:sldId id="268" r:id="rId37"/>
    <p:sldId id="269" r:id="rId38"/>
    <p:sldId id="270" r:id="rId39"/>
    <p:sldId id="271" r:id="rId40"/>
    <p:sldId id="272" r:id="rId41"/>
    <p:sldId id="273" r:id="rId42"/>
    <p:sldId id="274" r:id="rId43"/>
    <p:sldId id="275" r:id="rId44"/>
    <p:sldId id="276" r:id="rId45"/>
    <p:sldId id="277" r:id="rId46"/>
    <p:sldId id="278" r:id="rId47"/>
    <p:sldId id="279" r:id="rId48"/>
    <p:sldId id="280" r:id="rId49"/>
    <p:sldId id="281" r:id="rId50"/>
    <p:sldId id="282" r:id="rId51"/>
    <p:sldId id="283" r:id="rId52"/>
    <p:sldId id="284" r:id="rId53"/>
    <p:sldId id="285" r:id="rId54"/>
    <p:sldId id="286" r:id="rId55"/>
    <p:sldId id="287" r:id="rId56"/>
    <p:sldId id="288" r:id="rId57"/>
    <p:sldId id="289" r:id="rId58"/>
    <p:sldId id="290" r:id="rId59"/>
    <p:sldId id="291" r:id="rId60"/>
    <p:sldId id="292" r:id="rId61"/>
    <p:sldId id="293" r:id="rId62"/>
    <p:sldId id="294" r:id="rId63"/>
    <p:sldId id="295" r:id="rId64"/>
    <p:sldId id="296" r:id="rId65"/>
    <p:sldId id="297" r:id="rId66"/>
    <p:sldId id="298" r:id="rId67"/>
    <p:sldId id="299" r:id="rId68"/>
    <p:sldId id="300" r:id="rId69"/>
    <p:sldId id="301" r:id="rId70"/>
    <p:sldId id="302" r:id="rId71"/>
    <p:sldId id="303" r:id="rId72"/>
    <p:sldId id="304" r:id="rId73"/>
    <p:sldId id="305" r:id="rId74"/>
    <p:sldId id="306" r:id="rId75"/>
    <p:sldId id="307" r:id="rId76"/>
    <p:sldId id="308" r:id="rId77"/>
    <p:sldId id="309" r:id="rId78"/>
    <p:sldId id="310" r:id="rId79"/>
    <p:sldId id="311" r:id="rId80"/>
    <p:sldId id="312" r:id="rId81"/>
    <p:sldId id="313" r:id="rId82"/>
    <p:sldId id="314" r:id="rId83"/>
    <p:sldId id="315" r:id="rId84"/>
    <p:sldId id="316" r:id="rId85"/>
    <p:sldId id="317" r:id="rId8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aleway" charset="1" panose="020B0503030101060003"/>
      <p:regular r:id="rId10"/>
    </p:embeddedFont>
    <p:embeddedFont>
      <p:font typeface="Raleway Bold" charset="1" panose="020B0803030101060003"/>
      <p:regular r:id="rId11"/>
    </p:embeddedFont>
    <p:embeddedFont>
      <p:font typeface="Raleway Thin" charset="1" panose="020B0203030101060003"/>
      <p:regular r:id="rId12"/>
    </p:embeddedFont>
    <p:embeddedFont>
      <p:font typeface="Raleway Heavy" charset="1" panose="020B0003030101060003"/>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
      <p:font typeface="Eczar" charset="1" panose="02000603040300000004"/>
      <p:regular r:id="rId20"/>
    </p:embeddedFont>
    <p:embeddedFont>
      <p:font typeface="Eczar Bold" charset="1" panose="02000603040300000004"/>
      <p:regular r:id="rId21"/>
    </p:embeddedFont>
    <p:embeddedFont>
      <p:font typeface="Eczar Medium" charset="1" panose="02000603040300000004"/>
      <p:regular r:id="rId22"/>
    </p:embeddedFont>
    <p:embeddedFont>
      <p:font typeface="Eczar Semi-Bold" charset="1" panose="02000603040300000004"/>
      <p:regular r:id="rId23"/>
    </p:embeddedFont>
    <p:embeddedFont>
      <p:font typeface="Eczar Ultra-Bold" charset="1" panose="02000603040300000004"/>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slides/slide1.xml" Type="http://schemas.openxmlformats.org/officeDocument/2006/relationships/slide"/><Relationship Id="rId26" Target="slides/slide2.xml" Type="http://schemas.openxmlformats.org/officeDocument/2006/relationships/slide"/><Relationship Id="rId27" Target="slides/slide3.xml" Type="http://schemas.openxmlformats.org/officeDocument/2006/relationships/slide"/><Relationship Id="rId28" Target="slides/slide4.xml" Type="http://schemas.openxmlformats.org/officeDocument/2006/relationships/slide"/><Relationship Id="rId29" Target="slides/slide5.xml" Type="http://schemas.openxmlformats.org/officeDocument/2006/relationships/slide"/><Relationship Id="rId3" Target="viewProps.xml" Type="http://schemas.openxmlformats.org/officeDocument/2006/relationships/viewProps"/><Relationship Id="rId30" Target="slides/slide6.xml" Type="http://schemas.openxmlformats.org/officeDocument/2006/relationships/slide"/><Relationship Id="rId31" Target="slides/slide7.xml" Type="http://schemas.openxmlformats.org/officeDocument/2006/relationships/slide"/><Relationship Id="rId32" Target="slides/slide8.xml" Type="http://schemas.openxmlformats.org/officeDocument/2006/relationships/slide"/><Relationship Id="rId33" Target="slides/slide9.xml" Type="http://schemas.openxmlformats.org/officeDocument/2006/relationships/slide"/><Relationship Id="rId34" Target="slides/slide10.xml" Type="http://schemas.openxmlformats.org/officeDocument/2006/relationships/slide"/><Relationship Id="rId35" Target="slides/slide11.xml" Type="http://schemas.openxmlformats.org/officeDocument/2006/relationships/slide"/><Relationship Id="rId36" Target="slides/slide12.xml" Type="http://schemas.openxmlformats.org/officeDocument/2006/relationships/slide"/><Relationship Id="rId37" Target="slides/slide13.xml" Type="http://schemas.openxmlformats.org/officeDocument/2006/relationships/slide"/><Relationship Id="rId38" Target="slides/slide14.xml" Type="http://schemas.openxmlformats.org/officeDocument/2006/relationships/slide"/><Relationship Id="rId39" Target="slides/slide15.xml" Type="http://schemas.openxmlformats.org/officeDocument/2006/relationships/slide"/><Relationship Id="rId4" Target="theme/theme1.xml" Type="http://schemas.openxmlformats.org/officeDocument/2006/relationships/theme"/><Relationship Id="rId40" Target="slides/slide16.xml" Type="http://schemas.openxmlformats.org/officeDocument/2006/relationships/slide"/><Relationship Id="rId41" Target="slides/slide17.xml" Type="http://schemas.openxmlformats.org/officeDocument/2006/relationships/slide"/><Relationship Id="rId42" Target="slides/slide18.xml" Type="http://schemas.openxmlformats.org/officeDocument/2006/relationships/slide"/><Relationship Id="rId43" Target="slides/slide19.xml" Type="http://schemas.openxmlformats.org/officeDocument/2006/relationships/slide"/><Relationship Id="rId44" Target="slides/slide20.xml" Type="http://schemas.openxmlformats.org/officeDocument/2006/relationships/slide"/><Relationship Id="rId45" Target="slides/slide21.xml" Type="http://schemas.openxmlformats.org/officeDocument/2006/relationships/slide"/><Relationship Id="rId46" Target="slides/slide22.xml" Type="http://schemas.openxmlformats.org/officeDocument/2006/relationships/slide"/><Relationship Id="rId47" Target="slides/slide23.xml" Type="http://schemas.openxmlformats.org/officeDocument/2006/relationships/slide"/><Relationship Id="rId48" Target="slides/slide24.xml" Type="http://schemas.openxmlformats.org/officeDocument/2006/relationships/slide"/><Relationship Id="rId49" Target="slides/slide25.xml" Type="http://schemas.openxmlformats.org/officeDocument/2006/relationships/slide"/><Relationship Id="rId5" Target="tableStyles.xml" Type="http://schemas.openxmlformats.org/officeDocument/2006/relationships/tableStyles"/><Relationship Id="rId50" Target="slides/slide26.xml" Type="http://schemas.openxmlformats.org/officeDocument/2006/relationships/slide"/><Relationship Id="rId51" Target="slides/slide27.xml" Type="http://schemas.openxmlformats.org/officeDocument/2006/relationships/slide"/><Relationship Id="rId52" Target="slides/slide28.xml" Type="http://schemas.openxmlformats.org/officeDocument/2006/relationships/slide"/><Relationship Id="rId53" Target="slides/slide29.xml" Type="http://schemas.openxmlformats.org/officeDocument/2006/relationships/slide"/><Relationship Id="rId54" Target="slides/slide30.xml" Type="http://schemas.openxmlformats.org/officeDocument/2006/relationships/slide"/><Relationship Id="rId55" Target="slides/slide31.xml" Type="http://schemas.openxmlformats.org/officeDocument/2006/relationships/slide"/><Relationship Id="rId56" Target="slides/slide32.xml" Type="http://schemas.openxmlformats.org/officeDocument/2006/relationships/slide"/><Relationship Id="rId57" Target="slides/slide33.xml" Type="http://schemas.openxmlformats.org/officeDocument/2006/relationships/slide"/><Relationship Id="rId58" Target="slides/slide34.xml" Type="http://schemas.openxmlformats.org/officeDocument/2006/relationships/slide"/><Relationship Id="rId59" Target="slides/slide35.xml" Type="http://schemas.openxmlformats.org/officeDocument/2006/relationships/slide"/><Relationship Id="rId6" Target="fonts/font6.fntdata" Type="http://schemas.openxmlformats.org/officeDocument/2006/relationships/font"/><Relationship Id="rId60" Target="slides/slide36.xml" Type="http://schemas.openxmlformats.org/officeDocument/2006/relationships/slide"/><Relationship Id="rId61" Target="slides/slide37.xml" Type="http://schemas.openxmlformats.org/officeDocument/2006/relationships/slide"/><Relationship Id="rId62" Target="slides/slide38.xml" Type="http://schemas.openxmlformats.org/officeDocument/2006/relationships/slide"/><Relationship Id="rId63" Target="slides/slide39.xml" Type="http://schemas.openxmlformats.org/officeDocument/2006/relationships/slide"/><Relationship Id="rId64" Target="slides/slide40.xml" Type="http://schemas.openxmlformats.org/officeDocument/2006/relationships/slide"/><Relationship Id="rId65" Target="slides/slide41.xml" Type="http://schemas.openxmlformats.org/officeDocument/2006/relationships/slide"/><Relationship Id="rId66" Target="slides/slide42.xml" Type="http://schemas.openxmlformats.org/officeDocument/2006/relationships/slide"/><Relationship Id="rId67" Target="slides/slide43.xml" Type="http://schemas.openxmlformats.org/officeDocument/2006/relationships/slide"/><Relationship Id="rId68" Target="slides/slide44.xml" Type="http://schemas.openxmlformats.org/officeDocument/2006/relationships/slide"/><Relationship Id="rId69" Target="slides/slide45.xml" Type="http://schemas.openxmlformats.org/officeDocument/2006/relationships/slide"/><Relationship Id="rId7" Target="fonts/font7.fntdata" Type="http://schemas.openxmlformats.org/officeDocument/2006/relationships/font"/><Relationship Id="rId70" Target="slides/slide46.xml" Type="http://schemas.openxmlformats.org/officeDocument/2006/relationships/slide"/><Relationship Id="rId71" Target="slides/slide47.xml" Type="http://schemas.openxmlformats.org/officeDocument/2006/relationships/slide"/><Relationship Id="rId72" Target="slides/slide48.xml" Type="http://schemas.openxmlformats.org/officeDocument/2006/relationships/slide"/><Relationship Id="rId73" Target="slides/slide49.xml" Type="http://schemas.openxmlformats.org/officeDocument/2006/relationships/slide"/><Relationship Id="rId74" Target="slides/slide50.xml" Type="http://schemas.openxmlformats.org/officeDocument/2006/relationships/slide"/><Relationship Id="rId75" Target="slides/slide51.xml" Type="http://schemas.openxmlformats.org/officeDocument/2006/relationships/slide"/><Relationship Id="rId76" Target="slides/slide52.xml" Type="http://schemas.openxmlformats.org/officeDocument/2006/relationships/slide"/><Relationship Id="rId77" Target="slides/slide53.xml" Type="http://schemas.openxmlformats.org/officeDocument/2006/relationships/slide"/><Relationship Id="rId78" Target="slides/slide54.xml" Type="http://schemas.openxmlformats.org/officeDocument/2006/relationships/slide"/><Relationship Id="rId79" Target="slides/slide55.xml" Type="http://schemas.openxmlformats.org/officeDocument/2006/relationships/slide"/><Relationship Id="rId8" Target="fonts/font8.fntdata" Type="http://schemas.openxmlformats.org/officeDocument/2006/relationships/font"/><Relationship Id="rId80" Target="slides/slide56.xml" Type="http://schemas.openxmlformats.org/officeDocument/2006/relationships/slide"/><Relationship Id="rId81" Target="slides/slide57.xml" Type="http://schemas.openxmlformats.org/officeDocument/2006/relationships/slide"/><Relationship Id="rId82" Target="slides/slide58.xml" Type="http://schemas.openxmlformats.org/officeDocument/2006/relationships/slide"/><Relationship Id="rId83" Target="slides/slide59.xml" Type="http://schemas.openxmlformats.org/officeDocument/2006/relationships/slide"/><Relationship Id="rId84" Target="slides/slide60.xml" Type="http://schemas.openxmlformats.org/officeDocument/2006/relationships/slide"/><Relationship Id="rId85" Target="slides/slide61.xml" Type="http://schemas.openxmlformats.org/officeDocument/2006/relationships/slide"/><Relationship Id="rId86" Target="slides/slide62.xml" Type="http://schemas.openxmlformats.org/officeDocument/2006/relationships/slide"/><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4.png" Type="http://schemas.openxmlformats.org/officeDocument/2006/relationships/image"/><Relationship Id="rId6" Target="../media/image12.pn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 Id="rId7" Target="../media/image13.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 Id="rId7" Target="../media/image14.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 Id="rId7" Target="../media/image15.png" Type="http://schemas.openxmlformats.org/officeDocument/2006/relationships/image"/><Relationship Id="rId8" Target="../media/image16.png" Type="http://schemas.openxmlformats.org/officeDocument/2006/relationships/image"/><Relationship Id="rId9" Target="../media/image17.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 Id="rId7" Target="../media/image18.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 Id="rId7" Target="../media/image19.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 Id="rId7" Target="../media/image20.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 Id="rId7" Target="../media/image23.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 Id="rId7" Target="../media/image24.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 Id="rId7" Target="../media/image25.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 Id="rId7" Target="../media/image26.png" Type="http://schemas.openxmlformats.org/officeDocument/2006/relationships/image"/><Relationship Id="rId8" Target="../media/image27.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 Id="rId7" Target="../media/image28.png" Type="http://schemas.openxmlformats.org/officeDocument/2006/relationships/image"/><Relationship Id="rId8" Target="../media/image29.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 Id="rId7" Target="../media/image30.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4.png" Type="http://schemas.openxmlformats.org/officeDocument/2006/relationships/image"/><Relationship Id="rId6" Target="../media/image12.pn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7.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4.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4.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4.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4.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4.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4.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4.pn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4.pn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31.pn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 Id="rId7" Target="../media/image32.png" Type="http://schemas.openxmlformats.org/officeDocument/2006/relationships/image"/></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4.png" Type="http://schemas.openxmlformats.org/officeDocument/2006/relationships/image"/><Relationship Id="rId6" Target="../media/image12.pn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 Id="rId7" Target="../media/image33.png" Type="http://schemas.openxmlformats.org/officeDocument/2006/relationships/image"/></Relationships>
</file>

<file path=ppt/slides/_rels/slide4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s>
</file>

<file path=ppt/slides/_rels/slide4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 Id="rId7" Target="../media/image34.png" Type="http://schemas.openxmlformats.org/officeDocument/2006/relationships/image"/></Relationships>
</file>

<file path=ppt/slides/_rels/slide4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s>
</file>

<file path=ppt/slides/_rels/slide4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4.png" Type="http://schemas.openxmlformats.org/officeDocument/2006/relationships/image"/><Relationship Id="rId6" Target="../media/image12.pn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5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4.png" Type="http://schemas.openxmlformats.org/officeDocument/2006/relationships/image"/><Relationship Id="rId6" Target="../media/image12.pn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5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s>
</file>

<file path=ppt/slides/_rels/slide5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s>
</file>

<file path=ppt/slides/_rels/slide5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s>
</file>

<file path=ppt/slides/_rels/slide5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4.png" Type="http://schemas.openxmlformats.org/officeDocument/2006/relationships/image"/><Relationship Id="rId6" Target="../media/image12.pn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5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s>
</file>

<file path=ppt/slides/_rels/slide5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s>
</file>

<file path=ppt/slides/_rels/slide5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s>
</file>

<file path=ppt/slides/_rels/slide5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s>
</file>

<file path=ppt/slides/_rels/slide5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s>
</file>

<file path=ppt/slides/_rels/slide6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s>
</file>

<file path=ppt/slides/_rels/slide6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4.png" Type="http://schemas.openxmlformats.org/officeDocument/2006/relationships/image"/><Relationship Id="rId6" Target="../media/image12.pn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6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 Id="rId7" Target="http://dataset" TargetMode="External" Type="http://schemas.openxmlformats.org/officeDocument/2006/relationships/hyperlink"/></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2984660">
            <a:off x="15459392" y="3586957"/>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119339" y="-4507184"/>
            <a:ext cx="10029895" cy="9014368"/>
          </a:xfrm>
          <a:custGeom>
            <a:avLst/>
            <a:gdLst/>
            <a:ahLst/>
            <a:cxnLst/>
            <a:rect r="r" b="b" t="t" l="l"/>
            <a:pathLst>
              <a:path h="9014368" w="10029895">
                <a:moveTo>
                  <a:pt x="0" y="0"/>
                </a:moveTo>
                <a:lnTo>
                  <a:pt x="10029894" y="0"/>
                </a:lnTo>
                <a:lnTo>
                  <a:pt x="10029894" y="9014368"/>
                </a:lnTo>
                <a:lnTo>
                  <a:pt x="0" y="9014368"/>
                </a:lnTo>
                <a:lnTo>
                  <a:pt x="0" y="0"/>
                </a:lnTo>
                <a:close/>
              </a:path>
            </a:pathLst>
          </a:custGeom>
          <a:blipFill>
            <a:blip r:embed="rId4"/>
            <a:stretch>
              <a:fillRect l="0" t="0" r="0" b="0"/>
            </a:stretch>
          </a:blipFill>
        </p:spPr>
      </p:sp>
      <p:sp>
        <p:nvSpPr>
          <p:cNvPr name="Freeform 4" id="4"/>
          <p:cNvSpPr/>
          <p:nvPr/>
        </p:nvSpPr>
        <p:spPr>
          <a:xfrm flipH="false" flipV="false" rot="-1264648">
            <a:off x="-2042291" y="3086100"/>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014947" y="4938208"/>
            <a:ext cx="10029895" cy="9014368"/>
          </a:xfrm>
          <a:custGeom>
            <a:avLst/>
            <a:gdLst/>
            <a:ahLst/>
            <a:cxnLst/>
            <a:rect r="r" b="b" t="t" l="l"/>
            <a:pathLst>
              <a:path h="9014368" w="10029895">
                <a:moveTo>
                  <a:pt x="0" y="0"/>
                </a:moveTo>
                <a:lnTo>
                  <a:pt x="10029894" y="0"/>
                </a:lnTo>
                <a:lnTo>
                  <a:pt x="10029894" y="9014368"/>
                </a:lnTo>
                <a:lnTo>
                  <a:pt x="0" y="9014368"/>
                </a:lnTo>
                <a:lnTo>
                  <a:pt x="0" y="0"/>
                </a:lnTo>
                <a:close/>
              </a:path>
            </a:pathLst>
          </a:custGeom>
          <a:blipFill>
            <a:blip r:embed="rId4"/>
            <a:stretch>
              <a:fillRect l="0" t="0" r="0" b="0"/>
            </a:stretch>
          </a:blipFill>
        </p:spPr>
      </p:sp>
      <p:sp>
        <p:nvSpPr>
          <p:cNvPr name="Freeform 6" id="6"/>
          <p:cNvSpPr/>
          <p:nvPr/>
        </p:nvSpPr>
        <p:spPr>
          <a:xfrm flipH="false" flipV="false" rot="0">
            <a:off x="14584680" y="-2449784"/>
            <a:ext cx="7406640" cy="8229600"/>
          </a:xfrm>
          <a:custGeom>
            <a:avLst/>
            <a:gdLst/>
            <a:ahLst/>
            <a:cxnLst/>
            <a:rect r="r" b="b" t="t" l="l"/>
            <a:pathLst>
              <a:path h="8229600" w="7406640">
                <a:moveTo>
                  <a:pt x="0" y="0"/>
                </a:moveTo>
                <a:lnTo>
                  <a:pt x="7406640" y="0"/>
                </a:lnTo>
                <a:lnTo>
                  <a:pt x="7406640" y="8229600"/>
                </a:lnTo>
                <a:lnTo>
                  <a:pt x="0" y="8229600"/>
                </a:lnTo>
                <a:lnTo>
                  <a:pt x="0" y="0"/>
                </a:lnTo>
                <a:close/>
              </a:path>
            </a:pathLst>
          </a:custGeom>
          <a:blipFill>
            <a:blip r:embed="rId5"/>
            <a:stretch>
              <a:fillRect l="0" t="0" r="0" b="0"/>
            </a:stretch>
          </a:blipFill>
        </p:spPr>
      </p:sp>
      <p:sp>
        <p:nvSpPr>
          <p:cNvPr name="Freeform 7" id="7"/>
          <p:cNvSpPr/>
          <p:nvPr/>
        </p:nvSpPr>
        <p:spPr>
          <a:xfrm flipH="false" flipV="false" rot="6495018">
            <a:off x="-1249695" y="5438343"/>
            <a:ext cx="7406640" cy="8229600"/>
          </a:xfrm>
          <a:custGeom>
            <a:avLst/>
            <a:gdLst/>
            <a:ahLst/>
            <a:cxnLst/>
            <a:rect r="r" b="b" t="t" l="l"/>
            <a:pathLst>
              <a:path h="8229600" w="7406640">
                <a:moveTo>
                  <a:pt x="0" y="0"/>
                </a:moveTo>
                <a:lnTo>
                  <a:pt x="7406640" y="0"/>
                </a:lnTo>
                <a:lnTo>
                  <a:pt x="7406640" y="8229600"/>
                </a:lnTo>
                <a:lnTo>
                  <a:pt x="0" y="8229600"/>
                </a:lnTo>
                <a:lnTo>
                  <a:pt x="0" y="0"/>
                </a:lnTo>
                <a:close/>
              </a:path>
            </a:pathLst>
          </a:custGeom>
          <a:blipFill>
            <a:blip r:embed="rId5"/>
            <a:stretch>
              <a:fillRect l="0" t="0" r="0" b="0"/>
            </a:stretch>
          </a:blipFill>
        </p:spPr>
      </p:sp>
      <p:sp>
        <p:nvSpPr>
          <p:cNvPr name="TextBox 8" id="8"/>
          <p:cNvSpPr txBox="true"/>
          <p:nvPr/>
        </p:nvSpPr>
        <p:spPr>
          <a:xfrm rot="0">
            <a:off x="941610" y="3789256"/>
            <a:ext cx="16317690" cy="3748302"/>
          </a:xfrm>
          <a:prstGeom prst="rect">
            <a:avLst/>
          </a:prstGeom>
        </p:spPr>
        <p:txBody>
          <a:bodyPr anchor="t" rtlCol="false" tIns="0" lIns="0" bIns="0" rIns="0">
            <a:spAutoFit/>
          </a:bodyPr>
          <a:lstStyle/>
          <a:p>
            <a:pPr algn="ctr">
              <a:lnSpc>
                <a:spcPts val="9838"/>
              </a:lnSpc>
            </a:pPr>
            <a:r>
              <a:rPr lang="en-US" sz="8555">
                <a:solidFill>
                  <a:srgbClr val="273384"/>
                </a:solidFill>
                <a:latin typeface="Eczar Bold"/>
              </a:rPr>
              <a:t>REAL-WORLD DATA ANALYSIS USING STATISTIC</a:t>
            </a:r>
          </a:p>
          <a:p>
            <a:pPr algn="ctr">
              <a:lnSpc>
                <a:spcPts val="9838"/>
              </a:lnSpc>
            </a:pPr>
            <a:r>
              <a:rPr lang="en-US" sz="8555">
                <a:solidFill>
                  <a:srgbClr val="273384"/>
                </a:solidFill>
                <a:latin typeface="Eczar Bold"/>
              </a:rPr>
              <a:t>PROJECT</a:t>
            </a:r>
          </a:p>
        </p:txBody>
      </p:sp>
      <p:sp>
        <p:nvSpPr>
          <p:cNvPr name="Freeform 9" id="9"/>
          <p:cNvSpPr/>
          <p:nvPr/>
        </p:nvSpPr>
        <p:spPr>
          <a:xfrm flipH="false" flipV="false" rot="-2700000">
            <a:off x="-1551070" y="-4895564"/>
            <a:ext cx="7406640" cy="8229600"/>
          </a:xfrm>
          <a:custGeom>
            <a:avLst/>
            <a:gdLst/>
            <a:ahLst/>
            <a:cxnLst/>
            <a:rect r="r" b="b" t="t" l="l"/>
            <a:pathLst>
              <a:path h="8229600" w="7406640">
                <a:moveTo>
                  <a:pt x="0" y="0"/>
                </a:moveTo>
                <a:lnTo>
                  <a:pt x="7406640" y="0"/>
                </a:lnTo>
                <a:lnTo>
                  <a:pt x="7406640" y="8229600"/>
                </a:lnTo>
                <a:lnTo>
                  <a:pt x="0" y="8229600"/>
                </a:lnTo>
                <a:lnTo>
                  <a:pt x="0" y="0"/>
                </a:lnTo>
                <a:close/>
              </a:path>
            </a:pathLst>
          </a:custGeom>
          <a:blipFill>
            <a:blip r:embed="rId5"/>
            <a:stretch>
              <a:fillRect l="0" t="0" r="0" b="0"/>
            </a:stretch>
          </a:blipFill>
        </p:spPr>
      </p:sp>
      <p:sp>
        <p:nvSpPr>
          <p:cNvPr name="Freeform 10" id="10"/>
          <p:cNvSpPr/>
          <p:nvPr/>
        </p:nvSpPr>
        <p:spPr>
          <a:xfrm flipH="false" flipV="false" rot="-3442328">
            <a:off x="12759754" y="6160928"/>
            <a:ext cx="7406640" cy="8229600"/>
          </a:xfrm>
          <a:custGeom>
            <a:avLst/>
            <a:gdLst/>
            <a:ahLst/>
            <a:cxnLst/>
            <a:rect r="r" b="b" t="t" l="l"/>
            <a:pathLst>
              <a:path h="8229600" w="7406640">
                <a:moveTo>
                  <a:pt x="0" y="0"/>
                </a:moveTo>
                <a:lnTo>
                  <a:pt x="7406640" y="0"/>
                </a:lnTo>
                <a:lnTo>
                  <a:pt x="7406640" y="8229600"/>
                </a:lnTo>
                <a:lnTo>
                  <a:pt x="0" y="8229600"/>
                </a:lnTo>
                <a:lnTo>
                  <a:pt x="0" y="0"/>
                </a:lnTo>
                <a:close/>
              </a:path>
            </a:pathLst>
          </a:custGeom>
          <a:blipFill>
            <a:blip r:embed="rId5"/>
            <a:stretch>
              <a:fillRect l="0" t="0" r="0" b="0"/>
            </a:stretch>
          </a:blipFill>
        </p:spPr>
      </p:sp>
      <p:sp>
        <p:nvSpPr>
          <p:cNvPr name="Freeform 11" id="11"/>
          <p:cNvSpPr/>
          <p:nvPr/>
        </p:nvSpPr>
        <p:spPr>
          <a:xfrm flipH="false" flipV="false" rot="0">
            <a:off x="7925653" y="337325"/>
            <a:ext cx="2436694" cy="1661382"/>
          </a:xfrm>
          <a:custGeom>
            <a:avLst/>
            <a:gdLst/>
            <a:ahLst/>
            <a:cxnLst/>
            <a:rect r="r" b="b" t="t" l="l"/>
            <a:pathLst>
              <a:path h="1661382" w="2436694">
                <a:moveTo>
                  <a:pt x="0" y="0"/>
                </a:moveTo>
                <a:lnTo>
                  <a:pt x="2436694" y="0"/>
                </a:lnTo>
                <a:lnTo>
                  <a:pt x="2436694" y="1661383"/>
                </a:lnTo>
                <a:lnTo>
                  <a:pt x="0" y="16613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03203" y="-2978063"/>
            <a:ext cx="18694406" cy="4605433"/>
          </a:xfrm>
          <a:custGeom>
            <a:avLst/>
            <a:gdLst/>
            <a:ahLst/>
            <a:cxnLst/>
            <a:rect r="r" b="b" t="t" l="l"/>
            <a:pathLst>
              <a:path h="4605433" w="18694406">
                <a:moveTo>
                  <a:pt x="0" y="0"/>
                </a:moveTo>
                <a:lnTo>
                  <a:pt x="18694406" y="0"/>
                </a:lnTo>
                <a:lnTo>
                  <a:pt x="18694406" y="4605433"/>
                </a:lnTo>
                <a:lnTo>
                  <a:pt x="0" y="4605433"/>
                </a:lnTo>
                <a:lnTo>
                  <a:pt x="0" y="0"/>
                </a:lnTo>
                <a:close/>
              </a:path>
            </a:pathLst>
          </a:custGeom>
          <a:blipFill>
            <a:blip r:embed="rId2"/>
            <a:stretch>
              <a:fillRect l="0" t="-7590" r="0" b="-7590"/>
            </a:stretch>
          </a:blipFill>
        </p:spPr>
      </p:sp>
      <p:sp>
        <p:nvSpPr>
          <p:cNvPr name="Freeform 3" id="3"/>
          <p:cNvSpPr/>
          <p:nvPr/>
        </p:nvSpPr>
        <p:spPr>
          <a:xfrm flipH="false" flipV="false" rot="0">
            <a:off x="-3342004"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4" id="4"/>
          <p:cNvSpPr/>
          <p:nvPr/>
        </p:nvSpPr>
        <p:spPr>
          <a:xfrm flipH="false" flipV="false" rot="-7038826">
            <a:off x="-2729619" y="3014974"/>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387424">
            <a:off x="-1498605" y="5265349"/>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Freeform 6" id="6"/>
          <p:cNvSpPr/>
          <p:nvPr/>
        </p:nvSpPr>
        <p:spPr>
          <a:xfrm flipH="false" flipV="false" rot="0">
            <a:off x="13853507"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7" id="7"/>
          <p:cNvSpPr/>
          <p:nvPr/>
        </p:nvSpPr>
        <p:spPr>
          <a:xfrm flipH="false" flipV="false" rot="-7038826">
            <a:off x="16280231" y="3784779"/>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387424">
            <a:off x="11834683" y="5584357"/>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TextBox 9" id="9"/>
          <p:cNvSpPr txBox="true"/>
          <p:nvPr/>
        </p:nvSpPr>
        <p:spPr>
          <a:xfrm rot="0">
            <a:off x="406192" y="149544"/>
            <a:ext cx="17475616" cy="8870940"/>
          </a:xfrm>
          <a:prstGeom prst="rect">
            <a:avLst/>
          </a:prstGeom>
        </p:spPr>
        <p:txBody>
          <a:bodyPr anchor="t" rtlCol="false" tIns="0" lIns="0" bIns="0" rIns="0">
            <a:spAutoFit/>
          </a:bodyPr>
          <a:lstStyle/>
          <a:p>
            <a:pPr>
              <a:lnSpc>
                <a:spcPts val="4535"/>
              </a:lnSpc>
            </a:pPr>
            <a:r>
              <a:rPr lang="en-US" sz="2782">
                <a:solidFill>
                  <a:srgbClr val="000000"/>
                </a:solidFill>
                <a:latin typeface="Raleway Bold"/>
              </a:rPr>
              <a:t>2. Ordinal:</a:t>
            </a:r>
          </a:p>
          <a:p>
            <a:pPr>
              <a:lnSpc>
                <a:spcPts val="4372"/>
              </a:lnSpc>
            </a:pPr>
            <a:r>
              <a:rPr lang="en-US" sz="2682">
                <a:solidFill>
                  <a:srgbClr val="000000"/>
                </a:solidFill>
                <a:latin typeface="Raleway"/>
              </a:rPr>
              <a:t> </a:t>
            </a:r>
            <a:r>
              <a:rPr lang="en-US" sz="2682">
                <a:solidFill>
                  <a:srgbClr val="000000"/>
                </a:solidFill>
                <a:latin typeface="Raleway Bold"/>
              </a:rPr>
              <a:t>- Payment</a:t>
            </a:r>
            <a:r>
              <a:rPr lang="en-US" sz="2682">
                <a:solidFill>
                  <a:srgbClr val="000000"/>
                </a:solidFill>
                <a:latin typeface="Raleway"/>
              </a:rPr>
              <a:t>: Ordinal data, as it represents different payment methods (Ewallet, Cash, Credit card) with a certain order. While they have an order, the differences between them might not be equal.</a:t>
            </a:r>
          </a:p>
          <a:p>
            <a:pPr>
              <a:lnSpc>
                <a:spcPts val="4535"/>
              </a:lnSpc>
            </a:pPr>
            <a:r>
              <a:rPr lang="en-US" sz="2782">
                <a:solidFill>
                  <a:srgbClr val="000000"/>
                </a:solidFill>
                <a:latin typeface="Raleway Bold"/>
              </a:rPr>
              <a:t>3. Interval:</a:t>
            </a:r>
          </a:p>
          <a:p>
            <a:pPr>
              <a:lnSpc>
                <a:spcPts val="4372"/>
              </a:lnSpc>
            </a:pPr>
            <a:r>
              <a:rPr lang="en-US" sz="2682">
                <a:solidFill>
                  <a:srgbClr val="000000"/>
                </a:solidFill>
                <a:latin typeface="Raleway"/>
              </a:rPr>
              <a:t> </a:t>
            </a:r>
            <a:r>
              <a:rPr lang="en-US" sz="2682">
                <a:solidFill>
                  <a:srgbClr val="000000"/>
                </a:solidFill>
                <a:latin typeface="Raleway Bold"/>
              </a:rPr>
              <a:t>- Date: </a:t>
            </a:r>
            <a:r>
              <a:rPr lang="en-US" sz="2682">
                <a:solidFill>
                  <a:srgbClr val="000000"/>
                </a:solidFill>
                <a:latin typeface="Raleway"/>
              </a:rPr>
              <a:t>Interval data, as it represents dates with a consistent interval, but it lacks a meaningful zero point (e.g., 0 date).</a:t>
            </a:r>
          </a:p>
          <a:p>
            <a:pPr>
              <a:lnSpc>
                <a:spcPts val="4372"/>
              </a:lnSpc>
            </a:pPr>
            <a:r>
              <a:rPr lang="en-US" sz="2682">
                <a:solidFill>
                  <a:srgbClr val="000000"/>
                </a:solidFill>
                <a:latin typeface="Raleway"/>
              </a:rPr>
              <a:t> </a:t>
            </a:r>
            <a:r>
              <a:rPr lang="en-US" sz="2682">
                <a:solidFill>
                  <a:srgbClr val="000000"/>
                </a:solidFill>
                <a:latin typeface="Raleway Bold"/>
              </a:rPr>
              <a:t>- Time:</a:t>
            </a:r>
            <a:r>
              <a:rPr lang="en-US" sz="2682">
                <a:solidFill>
                  <a:srgbClr val="000000"/>
                </a:solidFill>
                <a:latin typeface="Raleway"/>
              </a:rPr>
              <a:t> Interval data, as it represents time of day, also without a meaningful zero point.</a:t>
            </a:r>
          </a:p>
          <a:p>
            <a:pPr>
              <a:lnSpc>
                <a:spcPts val="4535"/>
              </a:lnSpc>
            </a:pPr>
            <a:r>
              <a:rPr lang="en-US" sz="2782">
                <a:solidFill>
                  <a:srgbClr val="000000"/>
                </a:solidFill>
                <a:latin typeface="Raleway Bold"/>
              </a:rPr>
              <a:t>4. Ratio:</a:t>
            </a:r>
          </a:p>
          <a:p>
            <a:pPr>
              <a:lnSpc>
                <a:spcPts val="4372"/>
              </a:lnSpc>
            </a:pPr>
            <a:r>
              <a:rPr lang="en-US" sz="2682">
                <a:solidFill>
                  <a:srgbClr val="000000"/>
                </a:solidFill>
                <a:latin typeface="Raleway"/>
              </a:rPr>
              <a:t> -</a:t>
            </a:r>
            <a:r>
              <a:rPr lang="en-US" sz="2682">
                <a:solidFill>
                  <a:srgbClr val="000000"/>
                </a:solidFill>
                <a:latin typeface="Raleway Bold"/>
              </a:rPr>
              <a:t> Unit price:</a:t>
            </a:r>
            <a:r>
              <a:rPr lang="en-US" sz="2682">
                <a:solidFill>
                  <a:srgbClr val="000000"/>
                </a:solidFill>
                <a:latin typeface="Raleway"/>
              </a:rPr>
              <a:t> Ratio data, as it represents the price per unit with a meaningful zero point (0 unit price indicates no cost).</a:t>
            </a:r>
          </a:p>
          <a:p>
            <a:pPr>
              <a:lnSpc>
                <a:spcPts val="4372"/>
              </a:lnSpc>
            </a:pPr>
            <a:r>
              <a:rPr lang="en-US" sz="2682">
                <a:solidFill>
                  <a:srgbClr val="000000"/>
                </a:solidFill>
                <a:latin typeface="Raleway"/>
              </a:rPr>
              <a:t> </a:t>
            </a:r>
            <a:r>
              <a:rPr lang="en-US" sz="2682">
                <a:solidFill>
                  <a:srgbClr val="000000"/>
                </a:solidFill>
                <a:latin typeface="Raleway Bold"/>
              </a:rPr>
              <a:t>- Quantity: </a:t>
            </a:r>
            <a:r>
              <a:rPr lang="en-US" sz="2682">
                <a:solidFill>
                  <a:srgbClr val="000000"/>
                </a:solidFill>
                <a:latin typeface="Raleway"/>
              </a:rPr>
              <a:t>Ratio data, as it represents the number of units, which starts from 0 and can be measured in proportion.</a:t>
            </a:r>
          </a:p>
          <a:p>
            <a:pPr>
              <a:lnSpc>
                <a:spcPts val="4372"/>
              </a:lnSpc>
            </a:pPr>
            <a:r>
              <a:rPr lang="en-US" sz="2682">
                <a:solidFill>
                  <a:srgbClr val="000000"/>
                </a:solidFill>
                <a:latin typeface="Raleway"/>
              </a:rPr>
              <a:t> </a:t>
            </a:r>
            <a:r>
              <a:rPr lang="en-US" sz="2682">
                <a:solidFill>
                  <a:srgbClr val="000000"/>
                </a:solidFill>
                <a:latin typeface="Raleway Bold"/>
              </a:rPr>
              <a:t>- Tax 5%: </a:t>
            </a:r>
            <a:r>
              <a:rPr lang="en-US" sz="2682">
                <a:solidFill>
                  <a:srgbClr val="000000"/>
                </a:solidFill>
                <a:latin typeface="Raleway"/>
              </a:rPr>
              <a:t>Ratio data, as it represents a percentage of the total, with a meaningful zero point (0% tax indicates no tax).</a:t>
            </a:r>
          </a:p>
          <a:p>
            <a:pPr>
              <a:lnSpc>
                <a:spcPts val="4372"/>
              </a:lnSpc>
            </a:pPr>
            <a:r>
              <a:rPr lang="en-US" sz="2682">
                <a:solidFill>
                  <a:srgbClr val="000000"/>
                </a:solidFill>
                <a:latin typeface="Raleway"/>
              </a:rPr>
              <a:t> </a:t>
            </a:r>
            <a:r>
              <a:rPr lang="en-US" sz="2682">
                <a:solidFill>
                  <a:srgbClr val="000000"/>
                </a:solidFill>
                <a:latin typeface="Raleway Bold"/>
              </a:rPr>
              <a:t>- Total:</a:t>
            </a:r>
            <a:r>
              <a:rPr lang="en-US" sz="2682">
                <a:solidFill>
                  <a:srgbClr val="000000"/>
                </a:solidFill>
                <a:latin typeface="Raleway"/>
              </a:rPr>
              <a:t> Ratio data, as it represents the total transaction amount with a meaningful zero point.</a:t>
            </a:r>
          </a:p>
          <a:p>
            <a:pPr>
              <a:lnSpc>
                <a:spcPts val="4372"/>
              </a:lnSpc>
              <a:spcBef>
                <a:spcPct val="0"/>
              </a:spcBef>
            </a:pPr>
            <a:r>
              <a:rPr lang="en-US" sz="2682">
                <a:solidFill>
                  <a:srgbClr val="000000"/>
                </a:solidFill>
                <a:latin typeface="Raleway"/>
              </a:rPr>
              <a:t>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03203" y="-2978063"/>
            <a:ext cx="18694406" cy="4605433"/>
          </a:xfrm>
          <a:custGeom>
            <a:avLst/>
            <a:gdLst/>
            <a:ahLst/>
            <a:cxnLst/>
            <a:rect r="r" b="b" t="t" l="l"/>
            <a:pathLst>
              <a:path h="4605433" w="18694406">
                <a:moveTo>
                  <a:pt x="0" y="0"/>
                </a:moveTo>
                <a:lnTo>
                  <a:pt x="18694406" y="0"/>
                </a:lnTo>
                <a:lnTo>
                  <a:pt x="18694406" y="4605433"/>
                </a:lnTo>
                <a:lnTo>
                  <a:pt x="0" y="4605433"/>
                </a:lnTo>
                <a:lnTo>
                  <a:pt x="0" y="0"/>
                </a:lnTo>
                <a:close/>
              </a:path>
            </a:pathLst>
          </a:custGeom>
          <a:blipFill>
            <a:blip r:embed="rId2"/>
            <a:stretch>
              <a:fillRect l="0" t="-7590" r="0" b="-7590"/>
            </a:stretch>
          </a:blipFill>
        </p:spPr>
      </p:sp>
      <p:sp>
        <p:nvSpPr>
          <p:cNvPr name="Freeform 3" id="3"/>
          <p:cNvSpPr/>
          <p:nvPr/>
        </p:nvSpPr>
        <p:spPr>
          <a:xfrm flipH="false" flipV="false" rot="0">
            <a:off x="-3342004"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4" id="4"/>
          <p:cNvSpPr/>
          <p:nvPr/>
        </p:nvSpPr>
        <p:spPr>
          <a:xfrm flipH="false" flipV="false" rot="-7038826">
            <a:off x="-2729619" y="3014974"/>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387424">
            <a:off x="-1498605" y="5265349"/>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Freeform 6" id="6"/>
          <p:cNvSpPr/>
          <p:nvPr/>
        </p:nvSpPr>
        <p:spPr>
          <a:xfrm flipH="false" flipV="false" rot="0">
            <a:off x="13853507"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7" id="7"/>
          <p:cNvSpPr/>
          <p:nvPr/>
        </p:nvSpPr>
        <p:spPr>
          <a:xfrm flipH="false" flipV="false" rot="-7038826">
            <a:off x="16280231" y="3784779"/>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387424">
            <a:off x="11834683" y="5584357"/>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TextBox 9" id="9"/>
          <p:cNvSpPr txBox="true"/>
          <p:nvPr/>
        </p:nvSpPr>
        <p:spPr>
          <a:xfrm rot="0">
            <a:off x="596068" y="254610"/>
            <a:ext cx="17475616" cy="6727815"/>
          </a:xfrm>
          <a:prstGeom prst="rect">
            <a:avLst/>
          </a:prstGeom>
        </p:spPr>
        <p:txBody>
          <a:bodyPr anchor="t" rtlCol="false" tIns="0" lIns="0" bIns="0" rIns="0">
            <a:spAutoFit/>
          </a:bodyPr>
          <a:lstStyle/>
          <a:p>
            <a:pPr>
              <a:lnSpc>
                <a:spcPts val="4372"/>
              </a:lnSpc>
            </a:pPr>
            <a:r>
              <a:rPr lang="en-US" sz="2682">
                <a:solidFill>
                  <a:srgbClr val="000000"/>
                </a:solidFill>
                <a:latin typeface="Raleway Bold"/>
              </a:rPr>
              <a:t>- COGS (Cost of Goods Sold)</a:t>
            </a:r>
            <a:r>
              <a:rPr lang="en-US" sz="2682">
                <a:solidFill>
                  <a:srgbClr val="000000"/>
                </a:solidFill>
                <a:latin typeface="Raleway"/>
              </a:rPr>
              <a:t>: Ratio data, as it represents the cost incurred, with a meaningful zero point.</a:t>
            </a:r>
          </a:p>
          <a:p>
            <a:pPr>
              <a:lnSpc>
                <a:spcPts val="4372"/>
              </a:lnSpc>
            </a:pPr>
            <a:r>
              <a:rPr lang="en-US" sz="2682">
                <a:solidFill>
                  <a:srgbClr val="000000"/>
                </a:solidFill>
                <a:latin typeface="Raleway"/>
              </a:rPr>
              <a:t> </a:t>
            </a:r>
            <a:r>
              <a:rPr lang="en-US" sz="2682">
                <a:solidFill>
                  <a:srgbClr val="000000"/>
                </a:solidFill>
                <a:latin typeface="Raleway Bold"/>
              </a:rPr>
              <a:t>- Gross margin percentage:</a:t>
            </a:r>
            <a:r>
              <a:rPr lang="en-US" sz="2682">
                <a:solidFill>
                  <a:srgbClr val="000000"/>
                </a:solidFill>
                <a:latin typeface="Raleway"/>
              </a:rPr>
              <a:t> Ratio data, as it represents a percentage with a meaningful zero point (0% margin means no profit or loss).</a:t>
            </a:r>
          </a:p>
          <a:p>
            <a:pPr>
              <a:lnSpc>
                <a:spcPts val="4372"/>
              </a:lnSpc>
            </a:pPr>
            <a:r>
              <a:rPr lang="en-US" sz="2682">
                <a:solidFill>
                  <a:srgbClr val="000000"/>
                </a:solidFill>
                <a:latin typeface="Raleway"/>
              </a:rPr>
              <a:t> </a:t>
            </a:r>
            <a:r>
              <a:rPr lang="en-US" sz="2682">
                <a:solidFill>
                  <a:srgbClr val="000000"/>
                </a:solidFill>
                <a:latin typeface="Raleway Bold"/>
              </a:rPr>
              <a:t>- Gross income:</a:t>
            </a:r>
            <a:r>
              <a:rPr lang="en-US" sz="2682">
                <a:solidFill>
                  <a:srgbClr val="000000"/>
                </a:solidFill>
                <a:latin typeface="Raleway"/>
              </a:rPr>
              <a:t> Ratio data, as it represents the actual profit in terms of currency.</a:t>
            </a:r>
          </a:p>
          <a:p>
            <a:pPr>
              <a:lnSpc>
                <a:spcPts val="4698"/>
              </a:lnSpc>
            </a:pPr>
            <a:r>
              <a:rPr lang="en-US" sz="2882">
                <a:solidFill>
                  <a:srgbClr val="000000"/>
                </a:solidFill>
                <a:latin typeface="Raleway Bold"/>
              </a:rPr>
              <a:t>5. Ordinal:</a:t>
            </a:r>
          </a:p>
          <a:p>
            <a:pPr>
              <a:lnSpc>
                <a:spcPts val="4372"/>
              </a:lnSpc>
            </a:pPr>
            <a:r>
              <a:rPr lang="en-US" sz="2682">
                <a:solidFill>
                  <a:srgbClr val="000000"/>
                </a:solidFill>
                <a:latin typeface="Raleway"/>
              </a:rPr>
              <a:t> </a:t>
            </a:r>
            <a:r>
              <a:rPr lang="en-US" sz="2682">
                <a:solidFill>
                  <a:srgbClr val="000000"/>
                </a:solidFill>
                <a:latin typeface="Raleway Bold"/>
              </a:rPr>
              <a:t>- Rating:</a:t>
            </a:r>
            <a:r>
              <a:rPr lang="en-US" sz="2682">
                <a:solidFill>
                  <a:srgbClr val="000000"/>
                </a:solidFill>
                <a:latin typeface="Raleway"/>
              </a:rPr>
              <a:t> Ordinal data, as it represents customer ratings on an ordered scale, but the differences between ratings might not be consistent.</a:t>
            </a:r>
          </a:p>
          <a:p>
            <a:pPr>
              <a:lnSpc>
                <a:spcPts val="4535"/>
              </a:lnSpc>
            </a:pPr>
          </a:p>
          <a:p>
            <a:pPr>
              <a:lnSpc>
                <a:spcPts val="4535"/>
              </a:lnSpc>
            </a:pPr>
            <a:r>
              <a:rPr lang="en-US" sz="2782">
                <a:solidFill>
                  <a:srgbClr val="000000"/>
                </a:solidFill>
                <a:latin typeface="Raleway"/>
              </a:rPr>
              <a:t>T</a:t>
            </a:r>
            <a:r>
              <a:rPr lang="en-US" sz="2782">
                <a:solidFill>
                  <a:srgbClr val="000000"/>
                </a:solidFill>
                <a:latin typeface="Raleway"/>
              </a:rPr>
              <a:t>his dataset contains a mix of different measurement scales, including nominal, ordinal, interval, and ratio data, depending on the nature of the variables. Understanding the level of data measurement is essential for choosing appropriate statistical and analytical methods for further analysis.</a:t>
            </a:r>
          </a:p>
          <a:p>
            <a:pPr>
              <a:lnSpc>
                <a:spcPts val="4535"/>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1033578">
            <a:off x="11000600" y="-4114800"/>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3" id="3"/>
          <p:cNvSpPr/>
          <p:nvPr/>
        </p:nvSpPr>
        <p:spPr>
          <a:xfrm flipH="false" flipV="true" rot="-7522993">
            <a:off x="11750096" y="-582939"/>
            <a:ext cx="4288558" cy="3508821"/>
          </a:xfrm>
          <a:custGeom>
            <a:avLst/>
            <a:gdLst/>
            <a:ahLst/>
            <a:cxnLst/>
            <a:rect r="r" b="b" t="t" l="l"/>
            <a:pathLst>
              <a:path h="3508821" w="4288558">
                <a:moveTo>
                  <a:pt x="0" y="3508821"/>
                </a:moveTo>
                <a:lnTo>
                  <a:pt x="4288559" y="3508821"/>
                </a:lnTo>
                <a:lnTo>
                  <a:pt x="4288559" y="0"/>
                </a:lnTo>
                <a:lnTo>
                  <a:pt x="0" y="0"/>
                </a:lnTo>
                <a:lnTo>
                  <a:pt x="0" y="3508821"/>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52612">
            <a:off x="4466146" y="-5502072"/>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14653176" y="-2269873"/>
            <a:ext cx="6513205" cy="7241923"/>
          </a:xfrm>
          <a:custGeom>
            <a:avLst/>
            <a:gdLst/>
            <a:ahLst/>
            <a:cxnLst/>
            <a:rect r="r" b="b" t="t" l="l"/>
            <a:pathLst>
              <a:path h="7241923" w="6513205">
                <a:moveTo>
                  <a:pt x="0" y="0"/>
                </a:moveTo>
                <a:lnTo>
                  <a:pt x="6513205" y="0"/>
                </a:lnTo>
                <a:lnTo>
                  <a:pt x="6513205" y="7241923"/>
                </a:lnTo>
                <a:lnTo>
                  <a:pt x="0" y="7241923"/>
                </a:lnTo>
                <a:lnTo>
                  <a:pt x="0" y="0"/>
                </a:lnTo>
                <a:close/>
              </a:path>
            </a:pathLst>
          </a:custGeom>
          <a:blipFill>
            <a:blip r:embed="rId5"/>
            <a:stretch>
              <a:fillRect l="0" t="0" r="0" b="0"/>
            </a:stretch>
          </a:blipFill>
        </p:spPr>
      </p:sp>
      <p:sp>
        <p:nvSpPr>
          <p:cNvPr name="Freeform 6" id="6"/>
          <p:cNvSpPr/>
          <p:nvPr/>
        </p:nvSpPr>
        <p:spPr>
          <a:xfrm flipH="false" flipV="false" rot="2800797">
            <a:off x="660592" y="7922182"/>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7" id="7"/>
          <p:cNvSpPr/>
          <p:nvPr/>
        </p:nvSpPr>
        <p:spPr>
          <a:xfrm flipH="false" flipV="false" rot="0">
            <a:off x="5895642" y="-3318316"/>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8" id="8"/>
          <p:cNvSpPr/>
          <p:nvPr/>
        </p:nvSpPr>
        <p:spPr>
          <a:xfrm flipH="false" flipV="true" rot="-10800000">
            <a:off x="-406406" y="8483600"/>
            <a:ext cx="18694406" cy="4605433"/>
          </a:xfrm>
          <a:custGeom>
            <a:avLst/>
            <a:gdLst/>
            <a:ahLst/>
            <a:cxnLst/>
            <a:rect r="r" b="b" t="t" l="l"/>
            <a:pathLst>
              <a:path h="4605433" w="18694406">
                <a:moveTo>
                  <a:pt x="0" y="4605433"/>
                </a:moveTo>
                <a:lnTo>
                  <a:pt x="18694406" y="4605433"/>
                </a:lnTo>
                <a:lnTo>
                  <a:pt x="18694406" y="0"/>
                </a:lnTo>
                <a:lnTo>
                  <a:pt x="0" y="0"/>
                </a:lnTo>
                <a:lnTo>
                  <a:pt x="0" y="4605433"/>
                </a:lnTo>
                <a:close/>
              </a:path>
            </a:pathLst>
          </a:custGeom>
          <a:blipFill>
            <a:blip r:embed="rId6"/>
            <a:stretch>
              <a:fillRect l="0" t="-7590" r="0" b="-7590"/>
            </a:stretch>
          </a:blipFill>
        </p:spPr>
      </p:sp>
      <p:sp>
        <p:nvSpPr>
          <p:cNvPr name="Freeform 9" id="9"/>
          <p:cNvSpPr/>
          <p:nvPr/>
        </p:nvSpPr>
        <p:spPr>
          <a:xfrm flipH="false" flipV="false" rot="2800797">
            <a:off x="5895642" y="8074582"/>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10" id="10"/>
          <p:cNvSpPr/>
          <p:nvPr/>
        </p:nvSpPr>
        <p:spPr>
          <a:xfrm flipH="false" flipV="false" rot="2800797">
            <a:off x="11130692" y="8226982"/>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11" id="11"/>
          <p:cNvSpPr/>
          <p:nvPr/>
        </p:nvSpPr>
        <p:spPr>
          <a:xfrm flipH="false" flipV="false" rot="2800797">
            <a:off x="16365742" y="8379382"/>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12" id="12"/>
          <p:cNvSpPr/>
          <p:nvPr/>
        </p:nvSpPr>
        <p:spPr>
          <a:xfrm flipH="false" flipV="true" rot="530069">
            <a:off x="2372013" y="-939026"/>
            <a:ext cx="4288558" cy="3508821"/>
          </a:xfrm>
          <a:custGeom>
            <a:avLst/>
            <a:gdLst/>
            <a:ahLst/>
            <a:cxnLst/>
            <a:rect r="r" b="b" t="t" l="l"/>
            <a:pathLst>
              <a:path h="3508821" w="4288558">
                <a:moveTo>
                  <a:pt x="0" y="3508820"/>
                </a:moveTo>
                <a:lnTo>
                  <a:pt x="4288558" y="3508820"/>
                </a:lnTo>
                <a:lnTo>
                  <a:pt x="4288558" y="0"/>
                </a:lnTo>
                <a:lnTo>
                  <a:pt x="0" y="0"/>
                </a:lnTo>
                <a:lnTo>
                  <a:pt x="0" y="350882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true" flipV="false" rot="-552612">
            <a:off x="-1129104" y="-4606048"/>
            <a:ext cx="9152475" cy="8229600"/>
          </a:xfrm>
          <a:custGeom>
            <a:avLst/>
            <a:gdLst/>
            <a:ahLst/>
            <a:cxnLst/>
            <a:rect r="r" b="b" t="t" l="l"/>
            <a:pathLst>
              <a:path h="8229600" w="9152475">
                <a:moveTo>
                  <a:pt x="9152474" y="0"/>
                </a:moveTo>
                <a:lnTo>
                  <a:pt x="0" y="0"/>
                </a:lnTo>
                <a:lnTo>
                  <a:pt x="0" y="8229600"/>
                </a:lnTo>
                <a:lnTo>
                  <a:pt x="9152474" y="8229600"/>
                </a:lnTo>
                <a:lnTo>
                  <a:pt x="9152474" y="0"/>
                </a:lnTo>
                <a:close/>
              </a:path>
            </a:pathLst>
          </a:custGeom>
          <a:blipFill>
            <a:blip r:embed="rId2"/>
            <a:stretch>
              <a:fillRect l="0" t="0" r="0" b="0"/>
            </a:stretch>
          </a:blipFill>
        </p:spPr>
      </p:sp>
      <p:sp>
        <p:nvSpPr>
          <p:cNvPr name="TextBox 14" id="14"/>
          <p:cNvSpPr txBox="true"/>
          <p:nvPr/>
        </p:nvSpPr>
        <p:spPr>
          <a:xfrm rot="0">
            <a:off x="1623695" y="3590926"/>
            <a:ext cx="14112691" cy="2478020"/>
          </a:xfrm>
          <a:prstGeom prst="rect">
            <a:avLst/>
          </a:prstGeom>
        </p:spPr>
        <p:txBody>
          <a:bodyPr anchor="t" rtlCol="false" tIns="0" lIns="0" bIns="0" rIns="0">
            <a:spAutoFit/>
          </a:bodyPr>
          <a:lstStyle/>
          <a:p>
            <a:pPr algn="ctr">
              <a:lnSpc>
                <a:spcPts val="21004"/>
              </a:lnSpc>
              <a:spcBef>
                <a:spcPct val="0"/>
              </a:spcBef>
            </a:pPr>
            <a:r>
              <a:rPr lang="en-US" sz="12886">
                <a:solidFill>
                  <a:srgbClr val="000000"/>
                </a:solidFill>
                <a:latin typeface="Raleway Bold"/>
              </a:rPr>
              <a:t>Data</a:t>
            </a:r>
            <a:r>
              <a:rPr lang="en-US" sz="12886">
                <a:solidFill>
                  <a:srgbClr val="000000"/>
                </a:solidFill>
                <a:latin typeface="Raleway Bold"/>
              </a:rPr>
              <a:t> Exploration </a:t>
            </a:r>
          </a:p>
        </p:txBody>
      </p:sp>
      <p:sp>
        <p:nvSpPr>
          <p:cNvPr name="Freeform 15" id="15"/>
          <p:cNvSpPr/>
          <p:nvPr/>
        </p:nvSpPr>
        <p:spPr>
          <a:xfrm flipH="false" flipV="false" rot="0">
            <a:off x="1623695" y="5959228"/>
            <a:ext cx="14116976" cy="219435"/>
          </a:xfrm>
          <a:custGeom>
            <a:avLst/>
            <a:gdLst/>
            <a:ahLst/>
            <a:cxnLst/>
            <a:rect r="r" b="b" t="t" l="l"/>
            <a:pathLst>
              <a:path h="219435" w="14116976">
                <a:moveTo>
                  <a:pt x="0" y="0"/>
                </a:moveTo>
                <a:lnTo>
                  <a:pt x="14116976" y="0"/>
                </a:lnTo>
                <a:lnTo>
                  <a:pt x="14116976" y="219435"/>
                </a:lnTo>
                <a:lnTo>
                  <a:pt x="0" y="2194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03203" y="-2978063"/>
            <a:ext cx="18694406" cy="4605433"/>
          </a:xfrm>
          <a:custGeom>
            <a:avLst/>
            <a:gdLst/>
            <a:ahLst/>
            <a:cxnLst/>
            <a:rect r="r" b="b" t="t" l="l"/>
            <a:pathLst>
              <a:path h="4605433" w="18694406">
                <a:moveTo>
                  <a:pt x="0" y="0"/>
                </a:moveTo>
                <a:lnTo>
                  <a:pt x="18694406" y="0"/>
                </a:lnTo>
                <a:lnTo>
                  <a:pt x="18694406" y="4605433"/>
                </a:lnTo>
                <a:lnTo>
                  <a:pt x="0" y="4605433"/>
                </a:lnTo>
                <a:lnTo>
                  <a:pt x="0" y="0"/>
                </a:lnTo>
                <a:close/>
              </a:path>
            </a:pathLst>
          </a:custGeom>
          <a:blipFill>
            <a:blip r:embed="rId2"/>
            <a:stretch>
              <a:fillRect l="0" t="-7590" r="0" b="-7590"/>
            </a:stretch>
          </a:blipFill>
        </p:spPr>
      </p:sp>
      <p:sp>
        <p:nvSpPr>
          <p:cNvPr name="Freeform 3" id="3"/>
          <p:cNvSpPr/>
          <p:nvPr/>
        </p:nvSpPr>
        <p:spPr>
          <a:xfrm flipH="false" flipV="false" rot="0">
            <a:off x="-3342004"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4" id="4"/>
          <p:cNvSpPr/>
          <p:nvPr/>
        </p:nvSpPr>
        <p:spPr>
          <a:xfrm flipH="false" flipV="false" rot="-7038826">
            <a:off x="-2729619" y="3014974"/>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387424">
            <a:off x="-1498605" y="5265349"/>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Freeform 6" id="6"/>
          <p:cNvSpPr/>
          <p:nvPr/>
        </p:nvSpPr>
        <p:spPr>
          <a:xfrm flipH="false" flipV="false" rot="0">
            <a:off x="13853507"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7" id="7"/>
          <p:cNvSpPr/>
          <p:nvPr/>
        </p:nvSpPr>
        <p:spPr>
          <a:xfrm flipH="false" flipV="false" rot="-7038826">
            <a:off x="16280231" y="3784779"/>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387424">
            <a:off x="11834683" y="5584357"/>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TextBox 9" id="9"/>
          <p:cNvSpPr txBox="true"/>
          <p:nvPr/>
        </p:nvSpPr>
        <p:spPr>
          <a:xfrm rot="0">
            <a:off x="266992" y="373689"/>
            <a:ext cx="18224211" cy="8646795"/>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a:rPr>
              <a:t>D</a:t>
            </a:r>
            <a:r>
              <a:rPr lang="en-US" sz="3000">
                <a:solidFill>
                  <a:srgbClr val="000000"/>
                </a:solidFill>
                <a:latin typeface="Raleway"/>
              </a:rPr>
              <a:t>ata exploration of this dataset involved analyzing its categorical and quantitative variables, revealing distributions, relationships, and outliers. Visualizations, measures of central tendency, and hypothesis tests were employed to gain insights and address research questions. Overall, the dataset's quality and completeness supported effective exploration, setting the stage for in-depth analysis and decision-making.</a:t>
            </a:r>
          </a:p>
          <a:p>
            <a:pPr>
              <a:lnSpc>
                <a:spcPts val="4890"/>
              </a:lnSpc>
              <a:spcBef>
                <a:spcPct val="0"/>
              </a:spcBef>
            </a:pPr>
          </a:p>
          <a:p>
            <a:pPr>
              <a:lnSpc>
                <a:spcPts val="5052"/>
              </a:lnSpc>
              <a:spcBef>
                <a:spcPct val="0"/>
              </a:spcBef>
            </a:pPr>
            <a:r>
              <a:rPr lang="en-US" sz="3099">
                <a:solidFill>
                  <a:srgbClr val="000000"/>
                </a:solidFill>
                <a:latin typeface="Raleway Bold"/>
              </a:rPr>
              <a:t>Graphical Representation :</a:t>
            </a:r>
            <a:r>
              <a:rPr lang="en-US" sz="3099">
                <a:solidFill>
                  <a:srgbClr val="000000"/>
                </a:solidFill>
                <a:latin typeface="Raleway"/>
              </a:rPr>
              <a:t> </a:t>
            </a:r>
          </a:p>
          <a:p>
            <a:pPr>
              <a:lnSpc>
                <a:spcPts val="4890"/>
              </a:lnSpc>
              <a:spcBef>
                <a:spcPct val="0"/>
              </a:spcBef>
            </a:pPr>
            <a:r>
              <a:rPr lang="en-US" sz="3000">
                <a:solidFill>
                  <a:srgbClr val="000000"/>
                </a:solidFill>
                <a:latin typeface="Raleway"/>
              </a:rPr>
              <a:t>W</a:t>
            </a:r>
            <a:r>
              <a:rPr lang="en-US" sz="3000">
                <a:solidFill>
                  <a:srgbClr val="000000"/>
                </a:solidFill>
                <a:latin typeface="Raleway"/>
              </a:rPr>
              <a:t>e can use various types of charts and plots to visualize different aspects of the dataset, including frequency distributions for qualitative data and quantitative data graphs for numerical variables. Here are some examples of graphical representations:</a:t>
            </a:r>
          </a:p>
          <a:p>
            <a:pPr>
              <a:lnSpc>
                <a:spcPts val="4890"/>
              </a:lnSpc>
              <a:spcBef>
                <a:spcPct val="0"/>
              </a:spcBef>
            </a:pPr>
          </a:p>
          <a:p>
            <a:pPr>
              <a:lnSpc>
                <a:spcPts val="4890"/>
              </a:lnSpc>
              <a:spcBef>
                <a:spcPct val="0"/>
              </a:spcBef>
            </a:pPr>
          </a:p>
          <a:p>
            <a:pPr>
              <a:lnSpc>
                <a:spcPts val="4890"/>
              </a:lnSpc>
              <a:spcBef>
                <a:spcPct val="0"/>
              </a:spcBef>
            </a:pPr>
          </a:p>
          <a:p>
            <a:pPr>
              <a:lnSpc>
                <a:spcPts val="4890"/>
              </a:lnSpc>
              <a:spcBef>
                <a:spcPct val="0"/>
              </a:spcBef>
            </a:pPr>
          </a:p>
        </p:txBody>
      </p:sp>
      <p:sp>
        <p:nvSpPr>
          <p:cNvPr name="AutoShape 10" id="10"/>
          <p:cNvSpPr/>
          <p:nvPr/>
        </p:nvSpPr>
        <p:spPr>
          <a:xfrm>
            <a:off x="5415425" y="9220200"/>
            <a:ext cx="6492240" cy="0"/>
          </a:xfrm>
          <a:prstGeom prst="line">
            <a:avLst/>
          </a:prstGeom>
          <a:ln cap="flat" w="38100">
            <a:solidFill>
              <a:srgbClr val="000000"/>
            </a:solidFill>
            <a:prstDash val="solid"/>
            <a:headEnd type="none" len="sm" w="sm"/>
            <a:tailEnd type="arrow" len="sm" w="med"/>
          </a:ln>
        </p:spPr>
      </p:sp>
      <p:sp>
        <p:nvSpPr>
          <p:cNvPr name="TextBox 11" id="11"/>
          <p:cNvSpPr txBox="true"/>
          <p:nvPr/>
        </p:nvSpPr>
        <p:spPr>
          <a:xfrm rot="0">
            <a:off x="7012099" y="8355145"/>
            <a:ext cx="3298892" cy="865055"/>
          </a:xfrm>
          <a:prstGeom prst="rect">
            <a:avLst/>
          </a:prstGeom>
        </p:spPr>
        <p:txBody>
          <a:bodyPr anchor="t" rtlCol="false" tIns="0" lIns="0" bIns="0" rIns="0">
            <a:spAutoFit/>
          </a:bodyPr>
          <a:lstStyle/>
          <a:p>
            <a:pPr algn="ctr">
              <a:lnSpc>
                <a:spcPts val="7182"/>
              </a:lnSpc>
            </a:pPr>
            <a:r>
              <a:rPr lang="en-US" sz="5130">
                <a:solidFill>
                  <a:srgbClr val="000000"/>
                </a:solidFill>
                <a:latin typeface="Canva Sans"/>
              </a:rPr>
              <a:t>Next page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03203" y="-2978063"/>
            <a:ext cx="18694406" cy="4605433"/>
          </a:xfrm>
          <a:custGeom>
            <a:avLst/>
            <a:gdLst/>
            <a:ahLst/>
            <a:cxnLst/>
            <a:rect r="r" b="b" t="t" l="l"/>
            <a:pathLst>
              <a:path h="4605433" w="18694406">
                <a:moveTo>
                  <a:pt x="0" y="0"/>
                </a:moveTo>
                <a:lnTo>
                  <a:pt x="18694406" y="0"/>
                </a:lnTo>
                <a:lnTo>
                  <a:pt x="18694406" y="4605433"/>
                </a:lnTo>
                <a:lnTo>
                  <a:pt x="0" y="4605433"/>
                </a:lnTo>
                <a:lnTo>
                  <a:pt x="0" y="0"/>
                </a:lnTo>
                <a:close/>
              </a:path>
            </a:pathLst>
          </a:custGeom>
          <a:blipFill>
            <a:blip r:embed="rId2"/>
            <a:stretch>
              <a:fillRect l="0" t="-7590" r="0" b="-7590"/>
            </a:stretch>
          </a:blipFill>
        </p:spPr>
      </p:sp>
      <p:sp>
        <p:nvSpPr>
          <p:cNvPr name="Freeform 3" id="3"/>
          <p:cNvSpPr/>
          <p:nvPr/>
        </p:nvSpPr>
        <p:spPr>
          <a:xfrm flipH="false" flipV="false" rot="0">
            <a:off x="-3342004"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4" id="4"/>
          <p:cNvSpPr/>
          <p:nvPr/>
        </p:nvSpPr>
        <p:spPr>
          <a:xfrm flipH="false" flipV="false" rot="-7038826">
            <a:off x="-2729619" y="3014974"/>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387424">
            <a:off x="-1498605" y="5265349"/>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Freeform 6" id="6"/>
          <p:cNvSpPr/>
          <p:nvPr/>
        </p:nvSpPr>
        <p:spPr>
          <a:xfrm flipH="false" flipV="false" rot="0">
            <a:off x="13853507"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7" id="7"/>
          <p:cNvSpPr/>
          <p:nvPr/>
        </p:nvSpPr>
        <p:spPr>
          <a:xfrm flipH="false" flipV="false" rot="-7038826">
            <a:off x="16280231" y="3784779"/>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387424">
            <a:off x="11834683" y="5584357"/>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Freeform 9" id="9"/>
          <p:cNvSpPr/>
          <p:nvPr/>
        </p:nvSpPr>
        <p:spPr>
          <a:xfrm flipH="false" flipV="false" rot="0">
            <a:off x="486535" y="2441635"/>
            <a:ext cx="17314930" cy="7135673"/>
          </a:xfrm>
          <a:custGeom>
            <a:avLst/>
            <a:gdLst/>
            <a:ahLst/>
            <a:cxnLst/>
            <a:rect r="r" b="b" t="t" l="l"/>
            <a:pathLst>
              <a:path h="7135673" w="17314930">
                <a:moveTo>
                  <a:pt x="0" y="0"/>
                </a:moveTo>
                <a:lnTo>
                  <a:pt x="17314930" y="0"/>
                </a:lnTo>
                <a:lnTo>
                  <a:pt x="17314930" y="7135673"/>
                </a:lnTo>
                <a:lnTo>
                  <a:pt x="0" y="7135673"/>
                </a:lnTo>
                <a:lnTo>
                  <a:pt x="0" y="0"/>
                </a:lnTo>
                <a:close/>
              </a:path>
            </a:pathLst>
          </a:custGeom>
          <a:blipFill>
            <a:blip r:embed="rId7"/>
            <a:stretch>
              <a:fillRect l="0" t="0" r="0" b="0"/>
            </a:stretch>
          </a:blipFill>
        </p:spPr>
      </p:sp>
      <p:sp>
        <p:nvSpPr>
          <p:cNvPr name="TextBox 10" id="10"/>
          <p:cNvSpPr txBox="true"/>
          <p:nvPr/>
        </p:nvSpPr>
        <p:spPr>
          <a:xfrm rot="0">
            <a:off x="853373" y="331701"/>
            <a:ext cx="15860201" cy="1843215"/>
          </a:xfrm>
          <a:prstGeom prst="rect">
            <a:avLst/>
          </a:prstGeom>
        </p:spPr>
        <p:txBody>
          <a:bodyPr anchor="t" rtlCol="false" tIns="0" lIns="0" bIns="0" rIns="0">
            <a:spAutoFit/>
          </a:bodyPr>
          <a:lstStyle/>
          <a:p>
            <a:pPr>
              <a:lnSpc>
                <a:spcPts val="5052"/>
              </a:lnSpc>
              <a:spcBef>
                <a:spcPct val="0"/>
              </a:spcBef>
            </a:pPr>
            <a:r>
              <a:rPr lang="en-US" sz="3099">
                <a:solidFill>
                  <a:srgbClr val="000000"/>
                </a:solidFill>
                <a:latin typeface="Raleway Bold"/>
              </a:rPr>
              <a:t>1.</a:t>
            </a:r>
            <a:r>
              <a:rPr lang="en-US" sz="3099">
                <a:solidFill>
                  <a:srgbClr val="000000"/>
                </a:solidFill>
                <a:latin typeface="Raleway Bold"/>
              </a:rPr>
              <a:t>Frequency Distributions (Qualitative Data):</a:t>
            </a:r>
          </a:p>
          <a:p>
            <a:pPr>
              <a:lnSpc>
                <a:spcPts val="4890"/>
              </a:lnSpc>
              <a:spcBef>
                <a:spcPct val="0"/>
              </a:spcBef>
            </a:pPr>
            <a:r>
              <a:rPr lang="en-US" sz="3000">
                <a:solidFill>
                  <a:srgbClr val="000000"/>
                </a:solidFill>
                <a:latin typeface="Raleway Bold"/>
              </a:rPr>
              <a:t>a. Bar Chart for Branch and City:</a:t>
            </a:r>
          </a:p>
          <a:p>
            <a:pPr algn="l">
              <a:lnSpc>
                <a:spcPts val="4890"/>
              </a:lnSpc>
              <a:spcBef>
                <a:spcPct val="0"/>
              </a:spcBef>
            </a:pPr>
            <a:r>
              <a:rPr lang="en-US" sz="3000">
                <a:solidFill>
                  <a:srgbClr val="000000"/>
                </a:solidFill>
                <a:latin typeface="Raleway"/>
              </a:rPr>
              <a:t>Let's create a bar chart to show the distribution of branches and cities in the dataset.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03203" y="-2302716"/>
            <a:ext cx="18694406" cy="4605433"/>
          </a:xfrm>
          <a:custGeom>
            <a:avLst/>
            <a:gdLst/>
            <a:ahLst/>
            <a:cxnLst/>
            <a:rect r="r" b="b" t="t" l="l"/>
            <a:pathLst>
              <a:path h="4605433" w="18694406">
                <a:moveTo>
                  <a:pt x="0" y="0"/>
                </a:moveTo>
                <a:lnTo>
                  <a:pt x="18694406" y="0"/>
                </a:lnTo>
                <a:lnTo>
                  <a:pt x="18694406" y="4605432"/>
                </a:lnTo>
                <a:lnTo>
                  <a:pt x="0" y="4605432"/>
                </a:lnTo>
                <a:lnTo>
                  <a:pt x="0" y="0"/>
                </a:lnTo>
                <a:close/>
              </a:path>
            </a:pathLst>
          </a:custGeom>
          <a:blipFill>
            <a:blip r:embed="rId2"/>
            <a:stretch>
              <a:fillRect l="0" t="-7590" r="0" b="-7590"/>
            </a:stretch>
          </a:blipFill>
        </p:spPr>
      </p:sp>
      <p:sp>
        <p:nvSpPr>
          <p:cNvPr name="Freeform 3" id="3"/>
          <p:cNvSpPr/>
          <p:nvPr/>
        </p:nvSpPr>
        <p:spPr>
          <a:xfrm flipH="false" flipV="false" rot="0">
            <a:off x="-3342004"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4" id="4"/>
          <p:cNvSpPr/>
          <p:nvPr/>
        </p:nvSpPr>
        <p:spPr>
          <a:xfrm flipH="false" flipV="false" rot="-7038826">
            <a:off x="-2729619" y="3014974"/>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387424">
            <a:off x="-1498605" y="5265349"/>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Freeform 6" id="6"/>
          <p:cNvSpPr/>
          <p:nvPr/>
        </p:nvSpPr>
        <p:spPr>
          <a:xfrm flipH="false" flipV="false" rot="0">
            <a:off x="13853507"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7" id="7"/>
          <p:cNvSpPr/>
          <p:nvPr/>
        </p:nvSpPr>
        <p:spPr>
          <a:xfrm flipH="false" flipV="false" rot="-7038826">
            <a:off x="16280231" y="3784779"/>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387424">
            <a:off x="11834683" y="5584357"/>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Freeform 9" id="9"/>
          <p:cNvSpPr/>
          <p:nvPr/>
        </p:nvSpPr>
        <p:spPr>
          <a:xfrm flipH="false" flipV="false" rot="0">
            <a:off x="63789" y="2077053"/>
            <a:ext cx="17936842" cy="7391970"/>
          </a:xfrm>
          <a:custGeom>
            <a:avLst/>
            <a:gdLst/>
            <a:ahLst/>
            <a:cxnLst/>
            <a:rect r="r" b="b" t="t" l="l"/>
            <a:pathLst>
              <a:path h="7391970" w="17936842">
                <a:moveTo>
                  <a:pt x="0" y="0"/>
                </a:moveTo>
                <a:lnTo>
                  <a:pt x="17936843" y="0"/>
                </a:lnTo>
                <a:lnTo>
                  <a:pt x="17936843" y="7391971"/>
                </a:lnTo>
                <a:lnTo>
                  <a:pt x="0" y="7391971"/>
                </a:lnTo>
                <a:lnTo>
                  <a:pt x="0" y="0"/>
                </a:lnTo>
                <a:close/>
              </a:path>
            </a:pathLst>
          </a:custGeom>
          <a:blipFill>
            <a:blip r:embed="rId7"/>
            <a:stretch>
              <a:fillRect l="0" t="0" r="0" b="0"/>
            </a:stretch>
          </a:blipFill>
        </p:spPr>
      </p:sp>
      <p:sp>
        <p:nvSpPr>
          <p:cNvPr name="TextBox 10" id="10"/>
          <p:cNvSpPr txBox="true"/>
          <p:nvPr/>
        </p:nvSpPr>
        <p:spPr>
          <a:xfrm rot="0">
            <a:off x="884440" y="76700"/>
            <a:ext cx="17259300" cy="1817370"/>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Bold"/>
              </a:rPr>
              <a:t> b. Bar Chart for Customer Type and Gender:</a:t>
            </a:r>
          </a:p>
          <a:p>
            <a:pPr>
              <a:lnSpc>
                <a:spcPts val="4890"/>
              </a:lnSpc>
              <a:spcBef>
                <a:spcPct val="0"/>
              </a:spcBef>
            </a:pPr>
            <a:r>
              <a:rPr lang="en-US" sz="3000">
                <a:solidFill>
                  <a:srgbClr val="000000"/>
                </a:solidFill>
                <a:latin typeface="Raleway"/>
              </a:rPr>
              <a:t>We can create bar charts to display the distribution of customer types (Member or Normal) and gender.</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03203" y="-2978063"/>
            <a:ext cx="18694406" cy="4605433"/>
          </a:xfrm>
          <a:custGeom>
            <a:avLst/>
            <a:gdLst/>
            <a:ahLst/>
            <a:cxnLst/>
            <a:rect r="r" b="b" t="t" l="l"/>
            <a:pathLst>
              <a:path h="4605433" w="18694406">
                <a:moveTo>
                  <a:pt x="0" y="0"/>
                </a:moveTo>
                <a:lnTo>
                  <a:pt x="18694406" y="0"/>
                </a:lnTo>
                <a:lnTo>
                  <a:pt x="18694406" y="4605433"/>
                </a:lnTo>
                <a:lnTo>
                  <a:pt x="0" y="4605433"/>
                </a:lnTo>
                <a:lnTo>
                  <a:pt x="0" y="0"/>
                </a:lnTo>
                <a:close/>
              </a:path>
            </a:pathLst>
          </a:custGeom>
          <a:blipFill>
            <a:blip r:embed="rId2"/>
            <a:stretch>
              <a:fillRect l="0" t="-7590" r="0" b="-7590"/>
            </a:stretch>
          </a:blipFill>
        </p:spPr>
      </p:sp>
      <p:sp>
        <p:nvSpPr>
          <p:cNvPr name="Freeform 3" id="3"/>
          <p:cNvSpPr/>
          <p:nvPr/>
        </p:nvSpPr>
        <p:spPr>
          <a:xfrm flipH="false" flipV="false" rot="0">
            <a:off x="-3342004"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4" id="4"/>
          <p:cNvSpPr/>
          <p:nvPr/>
        </p:nvSpPr>
        <p:spPr>
          <a:xfrm flipH="false" flipV="false" rot="-7038826">
            <a:off x="-2729619" y="3014974"/>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387424">
            <a:off x="-1498605" y="5265349"/>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Freeform 6" id="6"/>
          <p:cNvSpPr/>
          <p:nvPr/>
        </p:nvSpPr>
        <p:spPr>
          <a:xfrm flipH="false" flipV="false" rot="0">
            <a:off x="13853507"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7" id="7"/>
          <p:cNvSpPr/>
          <p:nvPr/>
        </p:nvSpPr>
        <p:spPr>
          <a:xfrm flipH="false" flipV="false" rot="-7038826">
            <a:off x="16280231" y="3784779"/>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387424">
            <a:off x="11834683" y="5584357"/>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Freeform 9" id="9"/>
          <p:cNvSpPr/>
          <p:nvPr/>
        </p:nvSpPr>
        <p:spPr>
          <a:xfrm flipH="false" flipV="false" rot="0">
            <a:off x="63789" y="3023685"/>
            <a:ext cx="6204999" cy="4992655"/>
          </a:xfrm>
          <a:custGeom>
            <a:avLst/>
            <a:gdLst/>
            <a:ahLst/>
            <a:cxnLst/>
            <a:rect r="r" b="b" t="t" l="l"/>
            <a:pathLst>
              <a:path h="4992655" w="6204999">
                <a:moveTo>
                  <a:pt x="0" y="0"/>
                </a:moveTo>
                <a:lnTo>
                  <a:pt x="6204999" y="0"/>
                </a:lnTo>
                <a:lnTo>
                  <a:pt x="6204999" y="4992655"/>
                </a:lnTo>
                <a:lnTo>
                  <a:pt x="0" y="4992655"/>
                </a:lnTo>
                <a:lnTo>
                  <a:pt x="0" y="0"/>
                </a:lnTo>
                <a:close/>
              </a:path>
            </a:pathLst>
          </a:custGeom>
          <a:blipFill>
            <a:blip r:embed="rId7"/>
            <a:stretch>
              <a:fillRect l="0" t="0" r="0" b="0"/>
            </a:stretch>
          </a:blipFill>
        </p:spPr>
      </p:sp>
      <p:sp>
        <p:nvSpPr>
          <p:cNvPr name="Freeform 10" id="10"/>
          <p:cNvSpPr/>
          <p:nvPr/>
        </p:nvSpPr>
        <p:spPr>
          <a:xfrm flipH="false" flipV="false" rot="0">
            <a:off x="6291309" y="3171838"/>
            <a:ext cx="5919679" cy="4696348"/>
          </a:xfrm>
          <a:custGeom>
            <a:avLst/>
            <a:gdLst/>
            <a:ahLst/>
            <a:cxnLst/>
            <a:rect r="r" b="b" t="t" l="l"/>
            <a:pathLst>
              <a:path h="4696348" w="5919679">
                <a:moveTo>
                  <a:pt x="0" y="0"/>
                </a:moveTo>
                <a:lnTo>
                  <a:pt x="5919679" y="0"/>
                </a:lnTo>
                <a:lnTo>
                  <a:pt x="5919679" y="4696348"/>
                </a:lnTo>
                <a:lnTo>
                  <a:pt x="0" y="4696348"/>
                </a:lnTo>
                <a:lnTo>
                  <a:pt x="0" y="0"/>
                </a:lnTo>
                <a:close/>
              </a:path>
            </a:pathLst>
          </a:custGeom>
          <a:blipFill>
            <a:blip r:embed="rId8"/>
            <a:stretch>
              <a:fillRect l="0" t="0" r="0" b="0"/>
            </a:stretch>
          </a:blipFill>
        </p:spPr>
      </p:sp>
      <p:sp>
        <p:nvSpPr>
          <p:cNvPr name="Freeform 11" id="11"/>
          <p:cNvSpPr/>
          <p:nvPr/>
        </p:nvSpPr>
        <p:spPr>
          <a:xfrm flipH="false" flipV="false" rot="0">
            <a:off x="12230038" y="3171838"/>
            <a:ext cx="5996754" cy="4757495"/>
          </a:xfrm>
          <a:custGeom>
            <a:avLst/>
            <a:gdLst/>
            <a:ahLst/>
            <a:cxnLst/>
            <a:rect r="r" b="b" t="t" l="l"/>
            <a:pathLst>
              <a:path h="4757495" w="5996754">
                <a:moveTo>
                  <a:pt x="0" y="0"/>
                </a:moveTo>
                <a:lnTo>
                  <a:pt x="5996753" y="0"/>
                </a:lnTo>
                <a:lnTo>
                  <a:pt x="5996753" y="4757495"/>
                </a:lnTo>
                <a:lnTo>
                  <a:pt x="0" y="4757495"/>
                </a:lnTo>
                <a:lnTo>
                  <a:pt x="0" y="0"/>
                </a:lnTo>
                <a:close/>
              </a:path>
            </a:pathLst>
          </a:custGeom>
          <a:blipFill>
            <a:blip r:embed="rId9"/>
            <a:stretch>
              <a:fillRect l="0" t="0" r="0" b="0"/>
            </a:stretch>
          </a:blipFill>
        </p:spPr>
      </p:sp>
      <p:sp>
        <p:nvSpPr>
          <p:cNvPr name="TextBox 12" id="12"/>
          <p:cNvSpPr txBox="true"/>
          <p:nvPr/>
        </p:nvSpPr>
        <p:spPr>
          <a:xfrm rot="0">
            <a:off x="592991" y="40418"/>
            <a:ext cx="17102019" cy="1843215"/>
          </a:xfrm>
          <a:prstGeom prst="rect">
            <a:avLst/>
          </a:prstGeom>
        </p:spPr>
        <p:txBody>
          <a:bodyPr anchor="t" rtlCol="false" tIns="0" lIns="0" bIns="0" rIns="0">
            <a:spAutoFit/>
          </a:bodyPr>
          <a:lstStyle/>
          <a:p>
            <a:pPr>
              <a:lnSpc>
                <a:spcPts val="5052"/>
              </a:lnSpc>
              <a:spcBef>
                <a:spcPct val="0"/>
              </a:spcBef>
            </a:pPr>
            <a:r>
              <a:rPr lang="en-US" sz="3099">
                <a:solidFill>
                  <a:srgbClr val="000000"/>
                </a:solidFill>
                <a:latin typeface="Raleway Bold"/>
              </a:rPr>
              <a:t>2.</a:t>
            </a:r>
            <a:r>
              <a:rPr lang="en-US" sz="3099">
                <a:solidFill>
                  <a:srgbClr val="000000"/>
                </a:solidFill>
                <a:latin typeface="Raleway Bold"/>
              </a:rPr>
              <a:t>Quantitative Data Graphs</a:t>
            </a:r>
            <a:r>
              <a:rPr lang="en-US" sz="3099">
                <a:solidFill>
                  <a:srgbClr val="000000"/>
                </a:solidFill>
                <a:latin typeface="Raleway"/>
              </a:rPr>
              <a:t>:</a:t>
            </a:r>
          </a:p>
          <a:p>
            <a:pPr>
              <a:lnSpc>
                <a:spcPts val="4890"/>
              </a:lnSpc>
              <a:spcBef>
                <a:spcPct val="0"/>
              </a:spcBef>
            </a:pPr>
            <a:r>
              <a:rPr lang="en-US" sz="3000">
                <a:solidFill>
                  <a:srgbClr val="000000"/>
                </a:solidFill>
                <a:latin typeface="Raleway Bold"/>
              </a:rPr>
              <a:t>a. Histogram for Unit Price, Quantity, and Gross Income:</a:t>
            </a:r>
          </a:p>
          <a:p>
            <a:pPr algn="ctr">
              <a:lnSpc>
                <a:spcPts val="4890"/>
              </a:lnSpc>
              <a:spcBef>
                <a:spcPct val="0"/>
              </a:spcBef>
            </a:pPr>
            <a:r>
              <a:rPr lang="en-US" sz="3000">
                <a:solidFill>
                  <a:srgbClr val="000000"/>
                </a:solidFill>
                <a:latin typeface="Raleway"/>
              </a:rPr>
              <a:t>We can create histograms to visualize the distribution of unit prices, quantities, and gross income.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03203" y="-2978063"/>
            <a:ext cx="18694406" cy="4605433"/>
          </a:xfrm>
          <a:custGeom>
            <a:avLst/>
            <a:gdLst/>
            <a:ahLst/>
            <a:cxnLst/>
            <a:rect r="r" b="b" t="t" l="l"/>
            <a:pathLst>
              <a:path h="4605433" w="18694406">
                <a:moveTo>
                  <a:pt x="0" y="0"/>
                </a:moveTo>
                <a:lnTo>
                  <a:pt x="18694406" y="0"/>
                </a:lnTo>
                <a:lnTo>
                  <a:pt x="18694406" y="4605433"/>
                </a:lnTo>
                <a:lnTo>
                  <a:pt x="0" y="4605433"/>
                </a:lnTo>
                <a:lnTo>
                  <a:pt x="0" y="0"/>
                </a:lnTo>
                <a:close/>
              </a:path>
            </a:pathLst>
          </a:custGeom>
          <a:blipFill>
            <a:blip r:embed="rId2"/>
            <a:stretch>
              <a:fillRect l="0" t="-7590" r="0" b="-7590"/>
            </a:stretch>
          </a:blipFill>
        </p:spPr>
      </p:sp>
      <p:sp>
        <p:nvSpPr>
          <p:cNvPr name="Freeform 3" id="3"/>
          <p:cNvSpPr/>
          <p:nvPr/>
        </p:nvSpPr>
        <p:spPr>
          <a:xfrm flipH="false" flipV="false" rot="0">
            <a:off x="-3342004"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4" id="4"/>
          <p:cNvSpPr/>
          <p:nvPr/>
        </p:nvSpPr>
        <p:spPr>
          <a:xfrm flipH="false" flipV="false" rot="-7038826">
            <a:off x="-2729619" y="3014974"/>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387424">
            <a:off x="-1498605" y="5265349"/>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Freeform 6" id="6"/>
          <p:cNvSpPr/>
          <p:nvPr/>
        </p:nvSpPr>
        <p:spPr>
          <a:xfrm flipH="false" flipV="false" rot="0">
            <a:off x="13853507"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7" id="7"/>
          <p:cNvSpPr/>
          <p:nvPr/>
        </p:nvSpPr>
        <p:spPr>
          <a:xfrm flipH="false" flipV="false" rot="-7038826">
            <a:off x="16280231" y="3784779"/>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387424">
            <a:off x="11834683" y="5584357"/>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Freeform 9" id="9"/>
          <p:cNvSpPr/>
          <p:nvPr/>
        </p:nvSpPr>
        <p:spPr>
          <a:xfrm flipH="false" flipV="false" rot="0">
            <a:off x="63789" y="2870450"/>
            <a:ext cx="18072963" cy="5943458"/>
          </a:xfrm>
          <a:custGeom>
            <a:avLst/>
            <a:gdLst/>
            <a:ahLst/>
            <a:cxnLst/>
            <a:rect r="r" b="b" t="t" l="l"/>
            <a:pathLst>
              <a:path h="5943458" w="18072963">
                <a:moveTo>
                  <a:pt x="0" y="0"/>
                </a:moveTo>
                <a:lnTo>
                  <a:pt x="18072963" y="0"/>
                </a:lnTo>
                <a:lnTo>
                  <a:pt x="18072963" y="5943458"/>
                </a:lnTo>
                <a:lnTo>
                  <a:pt x="0" y="5943458"/>
                </a:lnTo>
                <a:lnTo>
                  <a:pt x="0" y="0"/>
                </a:lnTo>
                <a:close/>
              </a:path>
            </a:pathLst>
          </a:custGeom>
          <a:blipFill>
            <a:blip r:embed="rId7"/>
            <a:stretch>
              <a:fillRect l="0" t="0" r="0" b="0"/>
            </a:stretch>
          </a:blipFill>
        </p:spPr>
      </p:sp>
      <p:sp>
        <p:nvSpPr>
          <p:cNvPr name="TextBox 10" id="10"/>
          <p:cNvSpPr txBox="true"/>
          <p:nvPr/>
        </p:nvSpPr>
        <p:spPr>
          <a:xfrm rot="0">
            <a:off x="249314" y="904875"/>
            <a:ext cx="15770423" cy="1198245"/>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Bold"/>
              </a:rPr>
              <a:t>b. Box Plots for Unit Price, Quantity, and Gross Income:</a:t>
            </a:r>
          </a:p>
          <a:p>
            <a:pPr>
              <a:lnSpc>
                <a:spcPts val="4890"/>
              </a:lnSpc>
              <a:spcBef>
                <a:spcPct val="0"/>
              </a:spcBef>
            </a:pPr>
            <a:r>
              <a:rPr lang="en-US" sz="3000">
                <a:solidFill>
                  <a:srgbClr val="000000"/>
                </a:solidFill>
                <a:latin typeface="Raleway"/>
              </a:rPr>
              <a:t>Box plots can show the summary statistics and identify outliers in these numeric columns.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03203" y="-2978063"/>
            <a:ext cx="18694406" cy="4605433"/>
          </a:xfrm>
          <a:custGeom>
            <a:avLst/>
            <a:gdLst/>
            <a:ahLst/>
            <a:cxnLst/>
            <a:rect r="r" b="b" t="t" l="l"/>
            <a:pathLst>
              <a:path h="4605433" w="18694406">
                <a:moveTo>
                  <a:pt x="0" y="0"/>
                </a:moveTo>
                <a:lnTo>
                  <a:pt x="18694406" y="0"/>
                </a:lnTo>
                <a:lnTo>
                  <a:pt x="18694406" y="4605433"/>
                </a:lnTo>
                <a:lnTo>
                  <a:pt x="0" y="4605433"/>
                </a:lnTo>
                <a:lnTo>
                  <a:pt x="0" y="0"/>
                </a:lnTo>
                <a:close/>
              </a:path>
            </a:pathLst>
          </a:custGeom>
          <a:blipFill>
            <a:blip r:embed="rId2"/>
            <a:stretch>
              <a:fillRect l="0" t="-7590" r="0" b="-7590"/>
            </a:stretch>
          </a:blipFill>
        </p:spPr>
      </p:sp>
      <p:sp>
        <p:nvSpPr>
          <p:cNvPr name="Freeform 3" id="3"/>
          <p:cNvSpPr/>
          <p:nvPr/>
        </p:nvSpPr>
        <p:spPr>
          <a:xfrm flipH="false" flipV="false" rot="0">
            <a:off x="-3342004"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4" id="4"/>
          <p:cNvSpPr/>
          <p:nvPr/>
        </p:nvSpPr>
        <p:spPr>
          <a:xfrm flipH="false" flipV="false" rot="-7038826">
            <a:off x="-2729619" y="3014974"/>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387424">
            <a:off x="-1498605" y="5265349"/>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Freeform 6" id="6"/>
          <p:cNvSpPr/>
          <p:nvPr/>
        </p:nvSpPr>
        <p:spPr>
          <a:xfrm flipH="false" flipV="false" rot="0">
            <a:off x="13853507"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7" id="7"/>
          <p:cNvSpPr/>
          <p:nvPr/>
        </p:nvSpPr>
        <p:spPr>
          <a:xfrm flipH="false" flipV="false" rot="-7038826">
            <a:off x="16280231" y="3784779"/>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387424">
            <a:off x="11834683" y="5584357"/>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Freeform 9" id="9"/>
          <p:cNvSpPr/>
          <p:nvPr/>
        </p:nvSpPr>
        <p:spPr>
          <a:xfrm flipH="false" flipV="false" rot="0">
            <a:off x="3012916" y="2166592"/>
            <a:ext cx="11647352" cy="7588149"/>
          </a:xfrm>
          <a:custGeom>
            <a:avLst/>
            <a:gdLst/>
            <a:ahLst/>
            <a:cxnLst/>
            <a:rect r="r" b="b" t="t" l="l"/>
            <a:pathLst>
              <a:path h="7588149" w="11647352">
                <a:moveTo>
                  <a:pt x="0" y="0"/>
                </a:moveTo>
                <a:lnTo>
                  <a:pt x="11647352" y="0"/>
                </a:lnTo>
                <a:lnTo>
                  <a:pt x="11647352" y="7588149"/>
                </a:lnTo>
                <a:lnTo>
                  <a:pt x="0" y="7588149"/>
                </a:lnTo>
                <a:lnTo>
                  <a:pt x="0" y="0"/>
                </a:lnTo>
                <a:close/>
              </a:path>
            </a:pathLst>
          </a:custGeom>
          <a:blipFill>
            <a:blip r:embed="rId7"/>
            <a:stretch>
              <a:fillRect l="0" t="0" r="0" b="0"/>
            </a:stretch>
          </a:blipFill>
        </p:spPr>
      </p:sp>
      <p:sp>
        <p:nvSpPr>
          <p:cNvPr name="TextBox 10" id="10"/>
          <p:cNvSpPr txBox="true"/>
          <p:nvPr/>
        </p:nvSpPr>
        <p:spPr>
          <a:xfrm rot="0">
            <a:off x="626191" y="50855"/>
            <a:ext cx="15186769" cy="1843215"/>
          </a:xfrm>
          <a:prstGeom prst="rect">
            <a:avLst/>
          </a:prstGeom>
        </p:spPr>
        <p:txBody>
          <a:bodyPr anchor="t" rtlCol="false" tIns="0" lIns="0" bIns="0" rIns="0">
            <a:spAutoFit/>
          </a:bodyPr>
          <a:lstStyle/>
          <a:p>
            <a:pPr>
              <a:lnSpc>
                <a:spcPts val="5052"/>
              </a:lnSpc>
              <a:spcBef>
                <a:spcPct val="0"/>
              </a:spcBef>
            </a:pPr>
            <a:r>
              <a:rPr lang="en-US" sz="3099">
                <a:solidFill>
                  <a:srgbClr val="000000"/>
                </a:solidFill>
                <a:latin typeface="Raleway Bold"/>
              </a:rPr>
              <a:t>3. </a:t>
            </a:r>
            <a:r>
              <a:rPr lang="en-US" sz="3099">
                <a:solidFill>
                  <a:srgbClr val="000000"/>
                </a:solidFill>
                <a:latin typeface="Raleway Bold"/>
              </a:rPr>
              <a:t>Qualitative Data Graphs:</a:t>
            </a:r>
          </a:p>
          <a:p>
            <a:pPr>
              <a:lnSpc>
                <a:spcPts val="4890"/>
              </a:lnSpc>
              <a:spcBef>
                <a:spcPct val="0"/>
              </a:spcBef>
            </a:pPr>
            <a:r>
              <a:rPr lang="en-US" sz="3000">
                <a:solidFill>
                  <a:srgbClr val="000000"/>
                </a:solidFill>
                <a:latin typeface="Raleway Bold"/>
              </a:rPr>
              <a:t>a. Pie Chart for Product Line:</a:t>
            </a:r>
          </a:p>
          <a:p>
            <a:pPr>
              <a:lnSpc>
                <a:spcPts val="4890"/>
              </a:lnSpc>
              <a:spcBef>
                <a:spcPct val="0"/>
              </a:spcBef>
            </a:pPr>
            <a:r>
              <a:rPr lang="en-US" sz="3000">
                <a:solidFill>
                  <a:srgbClr val="000000"/>
                </a:solidFill>
                <a:latin typeface="Raleway"/>
              </a:rPr>
              <a:t>A pie chart can represent the distribution of product lines in the dataset.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03203" y="-2978063"/>
            <a:ext cx="18694406" cy="4605433"/>
          </a:xfrm>
          <a:custGeom>
            <a:avLst/>
            <a:gdLst/>
            <a:ahLst/>
            <a:cxnLst/>
            <a:rect r="r" b="b" t="t" l="l"/>
            <a:pathLst>
              <a:path h="4605433" w="18694406">
                <a:moveTo>
                  <a:pt x="0" y="0"/>
                </a:moveTo>
                <a:lnTo>
                  <a:pt x="18694406" y="0"/>
                </a:lnTo>
                <a:lnTo>
                  <a:pt x="18694406" y="4605433"/>
                </a:lnTo>
                <a:lnTo>
                  <a:pt x="0" y="4605433"/>
                </a:lnTo>
                <a:lnTo>
                  <a:pt x="0" y="0"/>
                </a:lnTo>
                <a:close/>
              </a:path>
            </a:pathLst>
          </a:custGeom>
          <a:blipFill>
            <a:blip r:embed="rId2"/>
            <a:stretch>
              <a:fillRect l="0" t="-7590" r="0" b="-7590"/>
            </a:stretch>
          </a:blipFill>
        </p:spPr>
      </p:sp>
      <p:sp>
        <p:nvSpPr>
          <p:cNvPr name="Freeform 3" id="3"/>
          <p:cNvSpPr/>
          <p:nvPr/>
        </p:nvSpPr>
        <p:spPr>
          <a:xfrm flipH="false" flipV="false" rot="0">
            <a:off x="-3342004"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4" id="4"/>
          <p:cNvSpPr/>
          <p:nvPr/>
        </p:nvSpPr>
        <p:spPr>
          <a:xfrm flipH="false" flipV="false" rot="-7038826">
            <a:off x="-2729619" y="3014974"/>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387424">
            <a:off x="-1498605" y="5265349"/>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Freeform 6" id="6"/>
          <p:cNvSpPr/>
          <p:nvPr/>
        </p:nvSpPr>
        <p:spPr>
          <a:xfrm flipH="false" flipV="false" rot="0">
            <a:off x="13853507"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7" id="7"/>
          <p:cNvSpPr/>
          <p:nvPr/>
        </p:nvSpPr>
        <p:spPr>
          <a:xfrm flipH="false" flipV="false" rot="-7038826">
            <a:off x="16280231" y="3784779"/>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387424">
            <a:off x="11834683" y="5584357"/>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Freeform 9" id="9"/>
          <p:cNvSpPr/>
          <p:nvPr/>
        </p:nvSpPr>
        <p:spPr>
          <a:xfrm flipH="false" flipV="false" rot="0">
            <a:off x="3136075" y="1894070"/>
            <a:ext cx="9233136" cy="8133568"/>
          </a:xfrm>
          <a:custGeom>
            <a:avLst/>
            <a:gdLst/>
            <a:ahLst/>
            <a:cxnLst/>
            <a:rect r="r" b="b" t="t" l="l"/>
            <a:pathLst>
              <a:path h="8133568" w="9233136">
                <a:moveTo>
                  <a:pt x="0" y="0"/>
                </a:moveTo>
                <a:lnTo>
                  <a:pt x="9233136" y="0"/>
                </a:lnTo>
                <a:lnTo>
                  <a:pt x="9233136" y="8133568"/>
                </a:lnTo>
                <a:lnTo>
                  <a:pt x="0" y="8133568"/>
                </a:lnTo>
                <a:lnTo>
                  <a:pt x="0" y="0"/>
                </a:lnTo>
                <a:close/>
              </a:path>
            </a:pathLst>
          </a:custGeom>
          <a:blipFill>
            <a:blip r:embed="rId7"/>
            <a:stretch>
              <a:fillRect l="0" t="0" r="0" b="0"/>
            </a:stretch>
          </a:blipFill>
        </p:spPr>
      </p:sp>
      <p:sp>
        <p:nvSpPr>
          <p:cNvPr name="TextBox 10" id="10"/>
          <p:cNvSpPr txBox="true"/>
          <p:nvPr/>
        </p:nvSpPr>
        <p:spPr>
          <a:xfrm rot="0">
            <a:off x="514350" y="76700"/>
            <a:ext cx="17259300" cy="1817370"/>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Bold"/>
              </a:rPr>
              <a:t>b. Bar Chart for Payment Method:</a:t>
            </a:r>
          </a:p>
          <a:p>
            <a:pPr>
              <a:lnSpc>
                <a:spcPts val="4890"/>
              </a:lnSpc>
              <a:spcBef>
                <a:spcPct val="0"/>
              </a:spcBef>
            </a:pPr>
            <a:r>
              <a:rPr lang="en-US" sz="3000">
                <a:solidFill>
                  <a:srgbClr val="000000"/>
                </a:solidFill>
                <a:latin typeface="Raleway"/>
              </a:rPr>
              <a:t>We can create a bar chart to visualize the distribution of payment methods used in the transactions.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2508434" y="-4315657"/>
            <a:ext cx="9454551" cy="11886288"/>
          </a:xfrm>
          <a:custGeom>
            <a:avLst/>
            <a:gdLst/>
            <a:ahLst/>
            <a:cxnLst/>
            <a:rect r="r" b="b" t="t" l="l"/>
            <a:pathLst>
              <a:path h="11886288" w="9454551">
                <a:moveTo>
                  <a:pt x="0" y="0"/>
                </a:moveTo>
                <a:lnTo>
                  <a:pt x="9454552" y="0"/>
                </a:lnTo>
                <a:lnTo>
                  <a:pt x="9454552" y="11886288"/>
                </a:lnTo>
                <a:lnTo>
                  <a:pt x="0" y="11886288"/>
                </a:lnTo>
                <a:lnTo>
                  <a:pt x="0" y="0"/>
                </a:lnTo>
                <a:close/>
              </a:path>
            </a:pathLst>
          </a:custGeom>
          <a:blipFill>
            <a:blip r:embed="rId2"/>
            <a:stretch>
              <a:fillRect l="0" t="0" r="0" b="0"/>
            </a:stretch>
          </a:blipFill>
        </p:spPr>
      </p:sp>
      <p:sp>
        <p:nvSpPr>
          <p:cNvPr name="Freeform 3" id="3"/>
          <p:cNvSpPr/>
          <p:nvPr/>
        </p:nvSpPr>
        <p:spPr>
          <a:xfrm flipH="false" flipV="false" rot="8100000">
            <a:off x="2213219" y="2905923"/>
            <a:ext cx="5469632" cy="4475153"/>
          </a:xfrm>
          <a:custGeom>
            <a:avLst/>
            <a:gdLst/>
            <a:ahLst/>
            <a:cxnLst/>
            <a:rect r="r" b="b" t="t" l="l"/>
            <a:pathLst>
              <a:path h="4475153" w="5469632">
                <a:moveTo>
                  <a:pt x="0" y="0"/>
                </a:moveTo>
                <a:lnTo>
                  <a:pt x="5469632" y="0"/>
                </a:lnTo>
                <a:lnTo>
                  <a:pt x="5469632" y="4475154"/>
                </a:lnTo>
                <a:lnTo>
                  <a:pt x="0" y="44751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88427" y="3960126"/>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2938341">
            <a:off x="4404308" y="5806723"/>
            <a:ext cx="9721895" cy="10809612"/>
          </a:xfrm>
          <a:custGeom>
            <a:avLst/>
            <a:gdLst/>
            <a:ahLst/>
            <a:cxnLst/>
            <a:rect r="r" b="b" t="t" l="l"/>
            <a:pathLst>
              <a:path h="10809612" w="9721895">
                <a:moveTo>
                  <a:pt x="0" y="0"/>
                </a:moveTo>
                <a:lnTo>
                  <a:pt x="9721895" y="0"/>
                </a:lnTo>
                <a:lnTo>
                  <a:pt x="9721895" y="10809612"/>
                </a:lnTo>
                <a:lnTo>
                  <a:pt x="0" y="10809612"/>
                </a:lnTo>
                <a:lnTo>
                  <a:pt x="0" y="0"/>
                </a:lnTo>
                <a:close/>
              </a:path>
            </a:pathLst>
          </a:custGeom>
          <a:blipFill>
            <a:blip r:embed="rId6"/>
            <a:stretch>
              <a:fillRect l="0" t="0" r="0" b="0"/>
            </a:stretch>
          </a:blipFill>
        </p:spPr>
      </p:sp>
      <p:sp>
        <p:nvSpPr>
          <p:cNvPr name="Freeform 6" id="6"/>
          <p:cNvSpPr/>
          <p:nvPr/>
        </p:nvSpPr>
        <p:spPr>
          <a:xfrm flipH="false" flipV="false" rot="0">
            <a:off x="-2672048" y="2558066"/>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6"/>
            <a:stretch>
              <a:fillRect l="0" t="0" r="0" b="0"/>
            </a:stretch>
          </a:blipFill>
        </p:spPr>
      </p:sp>
      <p:sp>
        <p:nvSpPr>
          <p:cNvPr name="Freeform 7" id="7"/>
          <p:cNvSpPr/>
          <p:nvPr/>
        </p:nvSpPr>
        <p:spPr>
          <a:xfrm flipH="false" flipV="false" rot="-1203235">
            <a:off x="156670" y="-1019161"/>
            <a:ext cx="9145556" cy="4738275"/>
          </a:xfrm>
          <a:custGeom>
            <a:avLst/>
            <a:gdLst/>
            <a:ahLst/>
            <a:cxnLst/>
            <a:rect r="r" b="b" t="t" l="l"/>
            <a:pathLst>
              <a:path h="4738275" w="9145556">
                <a:moveTo>
                  <a:pt x="0" y="0"/>
                </a:moveTo>
                <a:lnTo>
                  <a:pt x="9145556" y="0"/>
                </a:lnTo>
                <a:lnTo>
                  <a:pt x="9145556" y="4738275"/>
                </a:lnTo>
                <a:lnTo>
                  <a:pt x="0" y="4738275"/>
                </a:lnTo>
                <a:lnTo>
                  <a:pt x="0" y="0"/>
                </a:lnTo>
                <a:close/>
              </a:path>
            </a:pathLst>
          </a:custGeom>
          <a:blipFill>
            <a:blip r:embed="rId6"/>
            <a:stretch>
              <a:fillRect l="0" t="-114609" r="0" b="0"/>
            </a:stretch>
          </a:blipFill>
        </p:spPr>
      </p:sp>
      <p:sp>
        <p:nvSpPr>
          <p:cNvPr name="TextBox 8" id="8"/>
          <p:cNvSpPr txBox="true"/>
          <p:nvPr/>
        </p:nvSpPr>
        <p:spPr>
          <a:xfrm rot="0">
            <a:off x="8161986" y="3883926"/>
            <a:ext cx="8542907" cy="1758696"/>
          </a:xfrm>
          <a:prstGeom prst="rect">
            <a:avLst/>
          </a:prstGeom>
        </p:spPr>
        <p:txBody>
          <a:bodyPr anchor="t" rtlCol="false" tIns="0" lIns="0" bIns="0" rIns="0">
            <a:spAutoFit/>
          </a:bodyPr>
          <a:lstStyle/>
          <a:p>
            <a:pPr>
              <a:lnSpc>
                <a:spcPts val="14097"/>
              </a:lnSpc>
            </a:pPr>
            <a:r>
              <a:rPr lang="en-US" sz="11100">
                <a:solidFill>
                  <a:srgbClr val="273384"/>
                </a:solidFill>
                <a:latin typeface="Eczar Bold"/>
              </a:rPr>
              <a:t>WELCOME</a:t>
            </a:r>
          </a:p>
        </p:txBody>
      </p:sp>
      <p:sp>
        <p:nvSpPr>
          <p:cNvPr name="TextBox 9" id="9"/>
          <p:cNvSpPr txBox="true"/>
          <p:nvPr/>
        </p:nvSpPr>
        <p:spPr>
          <a:xfrm rot="0">
            <a:off x="8562234" y="5478463"/>
            <a:ext cx="6446980" cy="876300"/>
          </a:xfrm>
          <a:prstGeom prst="rect">
            <a:avLst/>
          </a:prstGeom>
        </p:spPr>
        <p:txBody>
          <a:bodyPr anchor="t" rtlCol="false" tIns="0" lIns="0" bIns="0" rIns="0">
            <a:spAutoFit/>
          </a:bodyPr>
          <a:lstStyle/>
          <a:p>
            <a:pPr>
              <a:lnSpc>
                <a:spcPts val="7050"/>
              </a:lnSpc>
            </a:pPr>
            <a:r>
              <a:rPr lang="en-US" sz="5000">
                <a:solidFill>
                  <a:srgbClr val="000000"/>
                </a:solidFill>
                <a:latin typeface="Raleway"/>
              </a:rPr>
              <a:t>In Our Group Project</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03203" y="-2978063"/>
            <a:ext cx="18694406" cy="4605433"/>
          </a:xfrm>
          <a:custGeom>
            <a:avLst/>
            <a:gdLst/>
            <a:ahLst/>
            <a:cxnLst/>
            <a:rect r="r" b="b" t="t" l="l"/>
            <a:pathLst>
              <a:path h="4605433" w="18694406">
                <a:moveTo>
                  <a:pt x="0" y="0"/>
                </a:moveTo>
                <a:lnTo>
                  <a:pt x="18694406" y="0"/>
                </a:lnTo>
                <a:lnTo>
                  <a:pt x="18694406" y="4605433"/>
                </a:lnTo>
                <a:lnTo>
                  <a:pt x="0" y="4605433"/>
                </a:lnTo>
                <a:lnTo>
                  <a:pt x="0" y="0"/>
                </a:lnTo>
                <a:close/>
              </a:path>
            </a:pathLst>
          </a:custGeom>
          <a:blipFill>
            <a:blip r:embed="rId2"/>
            <a:stretch>
              <a:fillRect l="0" t="-7590" r="0" b="-7590"/>
            </a:stretch>
          </a:blipFill>
        </p:spPr>
      </p:sp>
      <p:sp>
        <p:nvSpPr>
          <p:cNvPr name="Freeform 3" id="3"/>
          <p:cNvSpPr/>
          <p:nvPr/>
        </p:nvSpPr>
        <p:spPr>
          <a:xfrm flipH="false" flipV="false" rot="0">
            <a:off x="-3342004"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4" id="4"/>
          <p:cNvSpPr/>
          <p:nvPr/>
        </p:nvSpPr>
        <p:spPr>
          <a:xfrm flipH="false" flipV="false" rot="-7038826">
            <a:off x="-2729619" y="3014974"/>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387424">
            <a:off x="-1498605" y="5265349"/>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Freeform 6" id="6"/>
          <p:cNvSpPr/>
          <p:nvPr/>
        </p:nvSpPr>
        <p:spPr>
          <a:xfrm flipH="false" flipV="false" rot="0">
            <a:off x="13853507"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7" id="7"/>
          <p:cNvSpPr/>
          <p:nvPr/>
        </p:nvSpPr>
        <p:spPr>
          <a:xfrm flipH="false" flipV="false" rot="-7038826">
            <a:off x="16280231" y="3784779"/>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387424">
            <a:off x="11834683" y="5584357"/>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Freeform 9" id="9"/>
          <p:cNvSpPr/>
          <p:nvPr/>
        </p:nvSpPr>
        <p:spPr>
          <a:xfrm flipH="false" flipV="false" rot="0">
            <a:off x="552224" y="4325765"/>
            <a:ext cx="7254211" cy="5836870"/>
          </a:xfrm>
          <a:custGeom>
            <a:avLst/>
            <a:gdLst/>
            <a:ahLst/>
            <a:cxnLst/>
            <a:rect r="r" b="b" t="t" l="l"/>
            <a:pathLst>
              <a:path h="5836870" w="7254211">
                <a:moveTo>
                  <a:pt x="0" y="0"/>
                </a:moveTo>
                <a:lnTo>
                  <a:pt x="7254211" y="0"/>
                </a:lnTo>
                <a:lnTo>
                  <a:pt x="7254211" y="5836870"/>
                </a:lnTo>
                <a:lnTo>
                  <a:pt x="0" y="5836870"/>
                </a:lnTo>
                <a:lnTo>
                  <a:pt x="0" y="0"/>
                </a:lnTo>
                <a:close/>
              </a:path>
            </a:pathLst>
          </a:custGeom>
          <a:blipFill>
            <a:blip r:embed="rId7"/>
            <a:stretch>
              <a:fillRect l="0" t="0" r="0" b="0"/>
            </a:stretch>
          </a:blipFill>
        </p:spPr>
      </p:sp>
      <p:sp>
        <p:nvSpPr>
          <p:cNvPr name="Freeform 10" id="10"/>
          <p:cNvSpPr/>
          <p:nvPr/>
        </p:nvSpPr>
        <p:spPr>
          <a:xfrm flipH="false" flipV="false" rot="0">
            <a:off x="8181030" y="4325765"/>
            <a:ext cx="7254211" cy="5836870"/>
          </a:xfrm>
          <a:custGeom>
            <a:avLst/>
            <a:gdLst/>
            <a:ahLst/>
            <a:cxnLst/>
            <a:rect r="r" b="b" t="t" l="l"/>
            <a:pathLst>
              <a:path h="5836870" w="7254211">
                <a:moveTo>
                  <a:pt x="0" y="0"/>
                </a:moveTo>
                <a:lnTo>
                  <a:pt x="7254211" y="0"/>
                </a:lnTo>
                <a:lnTo>
                  <a:pt x="7254211" y="5836870"/>
                </a:lnTo>
                <a:lnTo>
                  <a:pt x="0" y="5836870"/>
                </a:lnTo>
                <a:lnTo>
                  <a:pt x="0" y="0"/>
                </a:lnTo>
                <a:close/>
              </a:path>
            </a:pathLst>
          </a:custGeom>
          <a:blipFill>
            <a:blip r:embed="rId8"/>
            <a:stretch>
              <a:fillRect l="0" t="0" r="0" b="0"/>
            </a:stretch>
          </a:blipFill>
        </p:spPr>
      </p:sp>
      <p:sp>
        <p:nvSpPr>
          <p:cNvPr name="TextBox 11" id="11"/>
          <p:cNvSpPr txBox="true"/>
          <p:nvPr/>
        </p:nvSpPr>
        <p:spPr>
          <a:xfrm rot="0">
            <a:off x="455635" y="-42218"/>
            <a:ext cx="13397872" cy="2008485"/>
          </a:xfrm>
          <a:prstGeom prst="rect">
            <a:avLst/>
          </a:prstGeom>
        </p:spPr>
        <p:txBody>
          <a:bodyPr anchor="t" rtlCol="false" tIns="0" lIns="0" bIns="0" rIns="0">
            <a:spAutoFit/>
          </a:bodyPr>
          <a:lstStyle/>
          <a:p>
            <a:pPr>
              <a:lnSpc>
                <a:spcPts val="5072"/>
              </a:lnSpc>
              <a:spcBef>
                <a:spcPct val="0"/>
              </a:spcBef>
            </a:pPr>
            <a:r>
              <a:rPr lang="en-US" sz="3111">
                <a:solidFill>
                  <a:srgbClr val="000000"/>
                </a:solidFill>
                <a:latin typeface="Raleway Bold"/>
              </a:rPr>
              <a:t>4.</a:t>
            </a:r>
            <a:r>
              <a:rPr lang="en-US" sz="3111">
                <a:solidFill>
                  <a:srgbClr val="000000"/>
                </a:solidFill>
                <a:latin typeface="Raleway Bold"/>
              </a:rPr>
              <a:t>Relationships between variables :</a:t>
            </a:r>
          </a:p>
          <a:p>
            <a:pPr>
              <a:lnSpc>
                <a:spcPts val="4909"/>
              </a:lnSpc>
              <a:spcBef>
                <a:spcPct val="0"/>
              </a:spcBef>
            </a:pPr>
          </a:p>
          <a:p>
            <a:pPr algn="ctr">
              <a:lnSpc>
                <a:spcPts val="6376"/>
              </a:lnSpc>
              <a:spcBef>
                <a:spcPct val="0"/>
              </a:spcBef>
            </a:pPr>
          </a:p>
        </p:txBody>
      </p:sp>
      <p:sp>
        <p:nvSpPr>
          <p:cNvPr name="TextBox 12" id="12"/>
          <p:cNvSpPr txBox="true"/>
          <p:nvPr/>
        </p:nvSpPr>
        <p:spPr>
          <a:xfrm rot="0">
            <a:off x="455635" y="613910"/>
            <a:ext cx="16575163" cy="2436495"/>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Bold"/>
              </a:rPr>
              <a:t>a. </a:t>
            </a:r>
            <a:r>
              <a:rPr lang="en-US" sz="3000">
                <a:solidFill>
                  <a:srgbClr val="000000"/>
                </a:solidFill>
                <a:latin typeface="Raleway Bold"/>
              </a:rPr>
              <a:t>Scatter Plot: Unit Price vs. Gross Income</a:t>
            </a:r>
          </a:p>
          <a:p>
            <a:pPr>
              <a:lnSpc>
                <a:spcPts val="4890"/>
              </a:lnSpc>
              <a:spcBef>
                <a:spcPct val="0"/>
              </a:spcBef>
            </a:pPr>
            <a:r>
              <a:rPr lang="en-US" sz="3000">
                <a:solidFill>
                  <a:srgbClr val="000000"/>
                </a:solidFill>
                <a:latin typeface="Raleway"/>
              </a:rPr>
              <a:t>A scatter plot between unit price and gross income can reveal whether higher unit prices result in higher gross income.</a:t>
            </a:r>
          </a:p>
          <a:p>
            <a:pPr>
              <a:lnSpc>
                <a:spcPts val="4890"/>
              </a:lnSpc>
              <a:spcBef>
                <a:spcPct val="0"/>
              </a:spcBef>
            </a:pPr>
          </a:p>
        </p:txBody>
      </p:sp>
      <p:sp>
        <p:nvSpPr>
          <p:cNvPr name="TextBox 13" id="13"/>
          <p:cNvSpPr txBox="true"/>
          <p:nvPr/>
        </p:nvSpPr>
        <p:spPr>
          <a:xfrm rot="0">
            <a:off x="455635" y="2323383"/>
            <a:ext cx="16575163" cy="1817370"/>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Bold"/>
              </a:rPr>
              <a:t>b. </a:t>
            </a:r>
            <a:r>
              <a:rPr lang="en-US" sz="3000">
                <a:solidFill>
                  <a:srgbClr val="000000"/>
                </a:solidFill>
                <a:latin typeface="Raleway Bold"/>
              </a:rPr>
              <a:t>Scatter Plot: Quantity vs. Gross Income</a:t>
            </a:r>
          </a:p>
          <a:p>
            <a:pPr>
              <a:lnSpc>
                <a:spcPts val="4890"/>
              </a:lnSpc>
              <a:spcBef>
                <a:spcPct val="0"/>
              </a:spcBef>
            </a:pPr>
            <a:r>
              <a:rPr lang="en-US" sz="3000">
                <a:solidFill>
                  <a:srgbClr val="000000"/>
                </a:solidFill>
                <a:latin typeface="Raleway"/>
              </a:rPr>
              <a:t>A scatter plot between quantity and gross income can help understand the relationship between the number of items sold and the resulting gross income.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03203" y="-2978063"/>
            <a:ext cx="18694406" cy="4605433"/>
          </a:xfrm>
          <a:custGeom>
            <a:avLst/>
            <a:gdLst/>
            <a:ahLst/>
            <a:cxnLst/>
            <a:rect r="r" b="b" t="t" l="l"/>
            <a:pathLst>
              <a:path h="4605433" w="18694406">
                <a:moveTo>
                  <a:pt x="0" y="0"/>
                </a:moveTo>
                <a:lnTo>
                  <a:pt x="18694406" y="0"/>
                </a:lnTo>
                <a:lnTo>
                  <a:pt x="18694406" y="4605433"/>
                </a:lnTo>
                <a:lnTo>
                  <a:pt x="0" y="4605433"/>
                </a:lnTo>
                <a:lnTo>
                  <a:pt x="0" y="0"/>
                </a:lnTo>
                <a:close/>
              </a:path>
            </a:pathLst>
          </a:custGeom>
          <a:blipFill>
            <a:blip r:embed="rId2"/>
            <a:stretch>
              <a:fillRect l="0" t="-7590" r="0" b="-7590"/>
            </a:stretch>
          </a:blipFill>
        </p:spPr>
      </p:sp>
      <p:sp>
        <p:nvSpPr>
          <p:cNvPr name="Freeform 3" id="3"/>
          <p:cNvSpPr/>
          <p:nvPr/>
        </p:nvSpPr>
        <p:spPr>
          <a:xfrm flipH="false" flipV="false" rot="0">
            <a:off x="-3342004"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4" id="4"/>
          <p:cNvSpPr/>
          <p:nvPr/>
        </p:nvSpPr>
        <p:spPr>
          <a:xfrm flipH="false" flipV="false" rot="-7038826">
            <a:off x="-2729619" y="3014974"/>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387424">
            <a:off x="-1498605" y="5265349"/>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Freeform 6" id="6"/>
          <p:cNvSpPr/>
          <p:nvPr/>
        </p:nvSpPr>
        <p:spPr>
          <a:xfrm flipH="false" flipV="false" rot="0">
            <a:off x="13853507"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7" id="7"/>
          <p:cNvSpPr/>
          <p:nvPr/>
        </p:nvSpPr>
        <p:spPr>
          <a:xfrm flipH="false" flipV="false" rot="-7038826">
            <a:off x="16280231" y="3784779"/>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387424">
            <a:off x="11834683" y="5584357"/>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Freeform 9" id="9"/>
          <p:cNvSpPr/>
          <p:nvPr/>
        </p:nvSpPr>
        <p:spPr>
          <a:xfrm flipH="false" flipV="false" rot="0">
            <a:off x="2202143" y="1894070"/>
            <a:ext cx="10861969" cy="8292729"/>
          </a:xfrm>
          <a:custGeom>
            <a:avLst/>
            <a:gdLst/>
            <a:ahLst/>
            <a:cxnLst/>
            <a:rect r="r" b="b" t="t" l="l"/>
            <a:pathLst>
              <a:path h="8292729" w="10861969">
                <a:moveTo>
                  <a:pt x="0" y="0"/>
                </a:moveTo>
                <a:lnTo>
                  <a:pt x="10861969" y="0"/>
                </a:lnTo>
                <a:lnTo>
                  <a:pt x="10861969" y="8292728"/>
                </a:lnTo>
                <a:lnTo>
                  <a:pt x="0" y="8292728"/>
                </a:lnTo>
                <a:lnTo>
                  <a:pt x="0" y="0"/>
                </a:lnTo>
                <a:close/>
              </a:path>
            </a:pathLst>
          </a:custGeom>
          <a:blipFill>
            <a:blip r:embed="rId7"/>
            <a:stretch>
              <a:fillRect l="0" t="-479" r="0" b="-479"/>
            </a:stretch>
          </a:blipFill>
        </p:spPr>
      </p:sp>
      <p:sp>
        <p:nvSpPr>
          <p:cNvPr name="TextBox 10" id="10"/>
          <p:cNvSpPr txBox="true"/>
          <p:nvPr/>
        </p:nvSpPr>
        <p:spPr>
          <a:xfrm rot="0">
            <a:off x="281160" y="58102"/>
            <a:ext cx="16341158" cy="1817370"/>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Bold"/>
              </a:rPr>
              <a:t>c. </a:t>
            </a:r>
            <a:r>
              <a:rPr lang="en-US" sz="3000">
                <a:solidFill>
                  <a:srgbClr val="000000"/>
                </a:solidFill>
                <a:latin typeface="Raleway Bold"/>
              </a:rPr>
              <a:t>Box Plot: Product Line vs. Gross Income</a:t>
            </a:r>
          </a:p>
          <a:p>
            <a:pPr>
              <a:lnSpc>
                <a:spcPts val="4890"/>
              </a:lnSpc>
              <a:spcBef>
                <a:spcPct val="0"/>
              </a:spcBef>
            </a:pPr>
            <a:r>
              <a:rPr lang="en-US" sz="3000">
                <a:solidFill>
                  <a:srgbClr val="000000"/>
                </a:solidFill>
                <a:latin typeface="Raleway"/>
              </a:rPr>
              <a:t>A box plot for each product line's gross income can help identify variations in income </a:t>
            </a:r>
          </a:p>
          <a:p>
            <a:pPr algn="l">
              <a:lnSpc>
                <a:spcPts val="4890"/>
              </a:lnSpc>
              <a:spcBef>
                <a:spcPct val="0"/>
              </a:spcBef>
            </a:pPr>
            <a:r>
              <a:rPr lang="en-US" sz="3000">
                <a:solidFill>
                  <a:srgbClr val="000000"/>
                </a:solidFill>
                <a:latin typeface="Raleway"/>
              </a:rPr>
              <a:t>across different product categories.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03203" y="-2978063"/>
            <a:ext cx="18694406" cy="4605433"/>
          </a:xfrm>
          <a:custGeom>
            <a:avLst/>
            <a:gdLst/>
            <a:ahLst/>
            <a:cxnLst/>
            <a:rect r="r" b="b" t="t" l="l"/>
            <a:pathLst>
              <a:path h="4605433" w="18694406">
                <a:moveTo>
                  <a:pt x="0" y="0"/>
                </a:moveTo>
                <a:lnTo>
                  <a:pt x="18694406" y="0"/>
                </a:lnTo>
                <a:lnTo>
                  <a:pt x="18694406" y="4605433"/>
                </a:lnTo>
                <a:lnTo>
                  <a:pt x="0" y="4605433"/>
                </a:lnTo>
                <a:lnTo>
                  <a:pt x="0" y="0"/>
                </a:lnTo>
                <a:close/>
              </a:path>
            </a:pathLst>
          </a:custGeom>
          <a:blipFill>
            <a:blip r:embed="rId2"/>
            <a:stretch>
              <a:fillRect l="0" t="-7590" r="0" b="-7590"/>
            </a:stretch>
          </a:blipFill>
        </p:spPr>
      </p:sp>
      <p:sp>
        <p:nvSpPr>
          <p:cNvPr name="Freeform 3" id="3"/>
          <p:cNvSpPr/>
          <p:nvPr/>
        </p:nvSpPr>
        <p:spPr>
          <a:xfrm flipH="false" flipV="false" rot="0">
            <a:off x="-3342004"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4" id="4"/>
          <p:cNvSpPr/>
          <p:nvPr/>
        </p:nvSpPr>
        <p:spPr>
          <a:xfrm flipH="false" flipV="false" rot="-7038826">
            <a:off x="-2729619" y="3014974"/>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387424">
            <a:off x="-1498605" y="5265349"/>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Freeform 6" id="6"/>
          <p:cNvSpPr/>
          <p:nvPr/>
        </p:nvSpPr>
        <p:spPr>
          <a:xfrm flipH="false" flipV="false" rot="0">
            <a:off x="13853507"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7" id="7"/>
          <p:cNvSpPr/>
          <p:nvPr/>
        </p:nvSpPr>
        <p:spPr>
          <a:xfrm flipH="false" flipV="false" rot="-7038826">
            <a:off x="16280231" y="3784779"/>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387424">
            <a:off x="11834683" y="5584357"/>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Freeform 9" id="9"/>
          <p:cNvSpPr/>
          <p:nvPr/>
        </p:nvSpPr>
        <p:spPr>
          <a:xfrm flipH="false" flipV="false" rot="0">
            <a:off x="3253966" y="1600608"/>
            <a:ext cx="9553908" cy="8535729"/>
          </a:xfrm>
          <a:custGeom>
            <a:avLst/>
            <a:gdLst/>
            <a:ahLst/>
            <a:cxnLst/>
            <a:rect r="r" b="b" t="t" l="l"/>
            <a:pathLst>
              <a:path h="8535729" w="9553908">
                <a:moveTo>
                  <a:pt x="0" y="0"/>
                </a:moveTo>
                <a:lnTo>
                  <a:pt x="9553908" y="0"/>
                </a:lnTo>
                <a:lnTo>
                  <a:pt x="9553908" y="8535730"/>
                </a:lnTo>
                <a:lnTo>
                  <a:pt x="0" y="8535730"/>
                </a:lnTo>
                <a:lnTo>
                  <a:pt x="0" y="0"/>
                </a:lnTo>
                <a:close/>
              </a:path>
            </a:pathLst>
          </a:custGeom>
          <a:blipFill>
            <a:blip r:embed="rId7"/>
            <a:stretch>
              <a:fillRect l="0" t="0" r="0" b="0"/>
            </a:stretch>
          </a:blipFill>
        </p:spPr>
      </p:sp>
      <p:sp>
        <p:nvSpPr>
          <p:cNvPr name="TextBox 10" id="10"/>
          <p:cNvSpPr txBox="true"/>
          <p:nvPr/>
        </p:nvSpPr>
        <p:spPr>
          <a:xfrm rot="0">
            <a:off x="734961" y="170357"/>
            <a:ext cx="13732430" cy="1198245"/>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Bold"/>
              </a:rPr>
              <a:t>d. </a:t>
            </a:r>
            <a:r>
              <a:rPr lang="en-US" sz="3000">
                <a:solidFill>
                  <a:srgbClr val="000000"/>
                </a:solidFill>
                <a:latin typeface="Raleway Bold"/>
              </a:rPr>
              <a:t>Bar Chart: Payment Method vs. Gross Income</a:t>
            </a:r>
          </a:p>
          <a:p>
            <a:pPr>
              <a:lnSpc>
                <a:spcPts val="4890"/>
              </a:lnSpc>
              <a:spcBef>
                <a:spcPct val="0"/>
              </a:spcBef>
            </a:pPr>
            <a:r>
              <a:rPr lang="en-US" sz="3000">
                <a:solidFill>
                  <a:srgbClr val="000000"/>
                </a:solidFill>
                <a:latin typeface="Raleway"/>
              </a:rPr>
              <a:t>A bar chart can illustrate the average gross income for each payment method.</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03203" y="-2978063"/>
            <a:ext cx="18694406" cy="4605433"/>
          </a:xfrm>
          <a:custGeom>
            <a:avLst/>
            <a:gdLst/>
            <a:ahLst/>
            <a:cxnLst/>
            <a:rect r="r" b="b" t="t" l="l"/>
            <a:pathLst>
              <a:path h="4605433" w="18694406">
                <a:moveTo>
                  <a:pt x="0" y="0"/>
                </a:moveTo>
                <a:lnTo>
                  <a:pt x="18694406" y="0"/>
                </a:lnTo>
                <a:lnTo>
                  <a:pt x="18694406" y="4605433"/>
                </a:lnTo>
                <a:lnTo>
                  <a:pt x="0" y="4605433"/>
                </a:lnTo>
                <a:lnTo>
                  <a:pt x="0" y="0"/>
                </a:lnTo>
                <a:close/>
              </a:path>
            </a:pathLst>
          </a:custGeom>
          <a:blipFill>
            <a:blip r:embed="rId2"/>
            <a:stretch>
              <a:fillRect l="0" t="-7590" r="0" b="-7590"/>
            </a:stretch>
          </a:blipFill>
        </p:spPr>
      </p:sp>
      <p:sp>
        <p:nvSpPr>
          <p:cNvPr name="Freeform 3" id="3"/>
          <p:cNvSpPr/>
          <p:nvPr/>
        </p:nvSpPr>
        <p:spPr>
          <a:xfrm flipH="false" flipV="false" rot="0">
            <a:off x="-3342004"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4" id="4"/>
          <p:cNvSpPr/>
          <p:nvPr/>
        </p:nvSpPr>
        <p:spPr>
          <a:xfrm flipH="false" flipV="false" rot="-7038826">
            <a:off x="-2729619" y="3014974"/>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387424">
            <a:off x="-1498605" y="5265349"/>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Freeform 6" id="6"/>
          <p:cNvSpPr/>
          <p:nvPr/>
        </p:nvSpPr>
        <p:spPr>
          <a:xfrm flipH="false" flipV="false" rot="0">
            <a:off x="13853507"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7" id="7"/>
          <p:cNvSpPr/>
          <p:nvPr/>
        </p:nvSpPr>
        <p:spPr>
          <a:xfrm flipH="false" flipV="false" rot="-7038826">
            <a:off x="16280231" y="3784779"/>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387424">
            <a:off x="11834683" y="5584357"/>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Freeform 9" id="9"/>
          <p:cNvSpPr/>
          <p:nvPr/>
        </p:nvSpPr>
        <p:spPr>
          <a:xfrm flipH="false" flipV="false" rot="0">
            <a:off x="2202143" y="1953273"/>
            <a:ext cx="11139983" cy="8333727"/>
          </a:xfrm>
          <a:custGeom>
            <a:avLst/>
            <a:gdLst/>
            <a:ahLst/>
            <a:cxnLst/>
            <a:rect r="r" b="b" t="t" l="l"/>
            <a:pathLst>
              <a:path h="8333727" w="11139983">
                <a:moveTo>
                  <a:pt x="0" y="0"/>
                </a:moveTo>
                <a:lnTo>
                  <a:pt x="11139983" y="0"/>
                </a:lnTo>
                <a:lnTo>
                  <a:pt x="11139983" y="8333727"/>
                </a:lnTo>
                <a:lnTo>
                  <a:pt x="0" y="8333727"/>
                </a:lnTo>
                <a:lnTo>
                  <a:pt x="0" y="0"/>
                </a:lnTo>
                <a:close/>
              </a:path>
            </a:pathLst>
          </a:custGeom>
          <a:blipFill>
            <a:blip r:embed="rId7"/>
            <a:stretch>
              <a:fillRect l="0" t="0" r="0" b="0"/>
            </a:stretch>
          </a:blipFill>
        </p:spPr>
      </p:sp>
      <p:sp>
        <p:nvSpPr>
          <p:cNvPr name="TextBox 10" id="10"/>
          <p:cNvSpPr txBox="true"/>
          <p:nvPr/>
        </p:nvSpPr>
        <p:spPr>
          <a:xfrm rot="0">
            <a:off x="221125" y="76700"/>
            <a:ext cx="17038175" cy="1817370"/>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Bold"/>
              </a:rPr>
              <a:t>e. </a:t>
            </a:r>
            <a:r>
              <a:rPr lang="en-US" sz="3000">
                <a:solidFill>
                  <a:srgbClr val="000000"/>
                </a:solidFill>
                <a:latin typeface="Raleway Bold"/>
              </a:rPr>
              <a:t>Correlation Matrix: Numerical Variables</a:t>
            </a:r>
          </a:p>
          <a:p>
            <a:pPr algn="l">
              <a:lnSpc>
                <a:spcPts val="4890"/>
              </a:lnSpc>
              <a:spcBef>
                <a:spcPct val="0"/>
              </a:spcBef>
            </a:pPr>
            <a:r>
              <a:rPr lang="en-US" sz="3000">
                <a:solidFill>
                  <a:srgbClr val="000000"/>
                </a:solidFill>
                <a:latin typeface="Raleway"/>
              </a:rPr>
              <a:t>A correlation matrix can provide a visual representation of the relationships between numerical variables. You can use a heatmap to visualize correlations.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03203" y="-2978063"/>
            <a:ext cx="18694406" cy="4605433"/>
          </a:xfrm>
          <a:custGeom>
            <a:avLst/>
            <a:gdLst/>
            <a:ahLst/>
            <a:cxnLst/>
            <a:rect r="r" b="b" t="t" l="l"/>
            <a:pathLst>
              <a:path h="4605433" w="18694406">
                <a:moveTo>
                  <a:pt x="0" y="0"/>
                </a:moveTo>
                <a:lnTo>
                  <a:pt x="18694406" y="0"/>
                </a:lnTo>
                <a:lnTo>
                  <a:pt x="18694406" y="4605433"/>
                </a:lnTo>
                <a:lnTo>
                  <a:pt x="0" y="4605433"/>
                </a:lnTo>
                <a:lnTo>
                  <a:pt x="0" y="0"/>
                </a:lnTo>
                <a:close/>
              </a:path>
            </a:pathLst>
          </a:custGeom>
          <a:blipFill>
            <a:blip r:embed="rId2"/>
            <a:stretch>
              <a:fillRect l="0" t="-7590" r="0" b="-7590"/>
            </a:stretch>
          </a:blipFill>
        </p:spPr>
      </p:sp>
      <p:sp>
        <p:nvSpPr>
          <p:cNvPr name="Freeform 3" id="3"/>
          <p:cNvSpPr/>
          <p:nvPr/>
        </p:nvSpPr>
        <p:spPr>
          <a:xfrm flipH="false" flipV="false" rot="0">
            <a:off x="-3342004"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4" id="4"/>
          <p:cNvSpPr/>
          <p:nvPr/>
        </p:nvSpPr>
        <p:spPr>
          <a:xfrm flipH="false" flipV="false" rot="-7038826">
            <a:off x="-2729619" y="3014974"/>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387424">
            <a:off x="-1498605" y="5265349"/>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Freeform 6" id="6"/>
          <p:cNvSpPr/>
          <p:nvPr/>
        </p:nvSpPr>
        <p:spPr>
          <a:xfrm flipH="false" flipV="false" rot="0">
            <a:off x="13853507"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7" id="7"/>
          <p:cNvSpPr/>
          <p:nvPr/>
        </p:nvSpPr>
        <p:spPr>
          <a:xfrm flipH="false" flipV="false" rot="-7038826">
            <a:off x="16280231" y="3784779"/>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387424">
            <a:off x="11834683" y="5584357"/>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Freeform 9" id="9"/>
          <p:cNvSpPr/>
          <p:nvPr/>
        </p:nvSpPr>
        <p:spPr>
          <a:xfrm flipH="false" flipV="false" rot="0">
            <a:off x="63789" y="3322130"/>
            <a:ext cx="9080211" cy="6776500"/>
          </a:xfrm>
          <a:custGeom>
            <a:avLst/>
            <a:gdLst/>
            <a:ahLst/>
            <a:cxnLst/>
            <a:rect r="r" b="b" t="t" l="l"/>
            <a:pathLst>
              <a:path h="6776500" w="9080211">
                <a:moveTo>
                  <a:pt x="0" y="0"/>
                </a:moveTo>
                <a:lnTo>
                  <a:pt x="9080211" y="0"/>
                </a:lnTo>
                <a:lnTo>
                  <a:pt x="9080211" y="6776500"/>
                </a:lnTo>
                <a:lnTo>
                  <a:pt x="0" y="6776500"/>
                </a:lnTo>
                <a:lnTo>
                  <a:pt x="0" y="0"/>
                </a:lnTo>
                <a:close/>
              </a:path>
            </a:pathLst>
          </a:custGeom>
          <a:blipFill>
            <a:blip r:embed="rId7"/>
            <a:stretch>
              <a:fillRect l="0" t="0" r="0" b="0"/>
            </a:stretch>
          </a:blipFill>
        </p:spPr>
      </p:sp>
      <p:sp>
        <p:nvSpPr>
          <p:cNvPr name="Freeform 10" id="10"/>
          <p:cNvSpPr/>
          <p:nvPr/>
        </p:nvSpPr>
        <p:spPr>
          <a:xfrm flipH="false" flipV="false" rot="0">
            <a:off x="9144000" y="3322130"/>
            <a:ext cx="8945578" cy="6776500"/>
          </a:xfrm>
          <a:custGeom>
            <a:avLst/>
            <a:gdLst/>
            <a:ahLst/>
            <a:cxnLst/>
            <a:rect r="r" b="b" t="t" l="l"/>
            <a:pathLst>
              <a:path h="6776500" w="8945578">
                <a:moveTo>
                  <a:pt x="0" y="0"/>
                </a:moveTo>
                <a:lnTo>
                  <a:pt x="8945578" y="0"/>
                </a:lnTo>
                <a:lnTo>
                  <a:pt x="8945578" y="6776500"/>
                </a:lnTo>
                <a:lnTo>
                  <a:pt x="0" y="6776500"/>
                </a:lnTo>
                <a:lnTo>
                  <a:pt x="0" y="0"/>
                </a:lnTo>
                <a:close/>
              </a:path>
            </a:pathLst>
          </a:custGeom>
          <a:blipFill>
            <a:blip r:embed="rId8"/>
            <a:stretch>
              <a:fillRect l="0" t="0" r="0" b="0"/>
            </a:stretch>
          </a:blipFill>
        </p:spPr>
      </p:sp>
      <p:sp>
        <p:nvSpPr>
          <p:cNvPr name="TextBox 11" id="11"/>
          <p:cNvSpPr txBox="true"/>
          <p:nvPr/>
        </p:nvSpPr>
        <p:spPr>
          <a:xfrm rot="0">
            <a:off x="362106" y="50182"/>
            <a:ext cx="15173325" cy="1198245"/>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Bold"/>
              </a:rPr>
              <a:t>f. </a:t>
            </a:r>
            <a:r>
              <a:rPr lang="en-US" sz="3000">
                <a:solidFill>
                  <a:srgbClr val="000000"/>
                </a:solidFill>
                <a:latin typeface="Raleway Bold"/>
              </a:rPr>
              <a:t>Line Plot: Monthly Sales Over Time</a:t>
            </a:r>
          </a:p>
          <a:p>
            <a:pPr algn="ctr">
              <a:lnSpc>
                <a:spcPts val="4890"/>
              </a:lnSpc>
              <a:spcBef>
                <a:spcPct val="0"/>
              </a:spcBef>
            </a:pPr>
            <a:r>
              <a:rPr lang="en-US" sz="3000">
                <a:solidFill>
                  <a:srgbClr val="000000"/>
                </a:solidFill>
                <a:latin typeface="Raleway"/>
              </a:rPr>
              <a:t>To explore how sales change over time, create a line plot showing monthly total sales.</a:t>
            </a:r>
          </a:p>
        </p:txBody>
      </p:sp>
      <p:sp>
        <p:nvSpPr>
          <p:cNvPr name="TextBox 12" id="12"/>
          <p:cNvSpPr txBox="true"/>
          <p:nvPr/>
        </p:nvSpPr>
        <p:spPr>
          <a:xfrm rot="0">
            <a:off x="362106" y="1314260"/>
            <a:ext cx="16730662" cy="1817370"/>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Bold"/>
              </a:rPr>
              <a:t>g. </a:t>
            </a:r>
            <a:r>
              <a:rPr lang="en-US" sz="3000">
                <a:solidFill>
                  <a:srgbClr val="000000"/>
                </a:solidFill>
                <a:latin typeface="Raleway Bold"/>
              </a:rPr>
              <a:t>Bar Chart: Branch vs. Total Sales</a:t>
            </a:r>
          </a:p>
          <a:p>
            <a:pPr>
              <a:lnSpc>
                <a:spcPts val="4890"/>
              </a:lnSpc>
              <a:spcBef>
                <a:spcPct val="0"/>
              </a:spcBef>
            </a:pPr>
            <a:r>
              <a:rPr lang="en-US" sz="3000">
                <a:solidFill>
                  <a:srgbClr val="000000"/>
                </a:solidFill>
                <a:latin typeface="Raleway"/>
              </a:rPr>
              <a:t>Create a bar chart to compare the total sales in each branch. This helps identify which branch has the highest sales.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03203" y="-2978063"/>
            <a:ext cx="18694406" cy="4605433"/>
          </a:xfrm>
          <a:custGeom>
            <a:avLst/>
            <a:gdLst/>
            <a:ahLst/>
            <a:cxnLst/>
            <a:rect r="r" b="b" t="t" l="l"/>
            <a:pathLst>
              <a:path h="4605433" w="18694406">
                <a:moveTo>
                  <a:pt x="0" y="0"/>
                </a:moveTo>
                <a:lnTo>
                  <a:pt x="18694406" y="0"/>
                </a:lnTo>
                <a:lnTo>
                  <a:pt x="18694406" y="4605433"/>
                </a:lnTo>
                <a:lnTo>
                  <a:pt x="0" y="4605433"/>
                </a:lnTo>
                <a:lnTo>
                  <a:pt x="0" y="0"/>
                </a:lnTo>
                <a:close/>
              </a:path>
            </a:pathLst>
          </a:custGeom>
          <a:blipFill>
            <a:blip r:embed="rId2"/>
            <a:stretch>
              <a:fillRect l="0" t="-7590" r="0" b="-7590"/>
            </a:stretch>
          </a:blipFill>
        </p:spPr>
      </p:sp>
      <p:sp>
        <p:nvSpPr>
          <p:cNvPr name="Freeform 3" id="3"/>
          <p:cNvSpPr/>
          <p:nvPr/>
        </p:nvSpPr>
        <p:spPr>
          <a:xfrm flipH="false" flipV="false" rot="0">
            <a:off x="-3342004"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4" id="4"/>
          <p:cNvSpPr/>
          <p:nvPr/>
        </p:nvSpPr>
        <p:spPr>
          <a:xfrm flipH="false" flipV="false" rot="-7038826">
            <a:off x="-2729619" y="3014974"/>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387424">
            <a:off x="-1498605" y="5265349"/>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Freeform 6" id="6"/>
          <p:cNvSpPr/>
          <p:nvPr/>
        </p:nvSpPr>
        <p:spPr>
          <a:xfrm flipH="false" flipV="false" rot="0">
            <a:off x="13853507"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7" id="7"/>
          <p:cNvSpPr/>
          <p:nvPr/>
        </p:nvSpPr>
        <p:spPr>
          <a:xfrm flipH="false" flipV="false" rot="-7038826">
            <a:off x="16280231" y="3784779"/>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387424">
            <a:off x="11834683" y="5584357"/>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Freeform 9" id="9"/>
          <p:cNvSpPr/>
          <p:nvPr/>
        </p:nvSpPr>
        <p:spPr>
          <a:xfrm flipH="false" flipV="false" rot="0">
            <a:off x="272112" y="2663874"/>
            <a:ext cx="8106150" cy="7359916"/>
          </a:xfrm>
          <a:custGeom>
            <a:avLst/>
            <a:gdLst/>
            <a:ahLst/>
            <a:cxnLst/>
            <a:rect r="r" b="b" t="t" l="l"/>
            <a:pathLst>
              <a:path h="7359916" w="8106150">
                <a:moveTo>
                  <a:pt x="0" y="0"/>
                </a:moveTo>
                <a:lnTo>
                  <a:pt x="8106150" y="0"/>
                </a:lnTo>
                <a:lnTo>
                  <a:pt x="8106150" y="7359916"/>
                </a:lnTo>
                <a:lnTo>
                  <a:pt x="0" y="7359916"/>
                </a:lnTo>
                <a:lnTo>
                  <a:pt x="0" y="0"/>
                </a:lnTo>
                <a:close/>
              </a:path>
            </a:pathLst>
          </a:custGeom>
          <a:blipFill>
            <a:blip r:embed="rId7"/>
            <a:stretch>
              <a:fillRect l="0" t="0" r="0" b="0"/>
            </a:stretch>
          </a:blipFill>
        </p:spPr>
      </p:sp>
      <p:sp>
        <p:nvSpPr>
          <p:cNvPr name="Freeform 10" id="10"/>
          <p:cNvSpPr/>
          <p:nvPr/>
        </p:nvSpPr>
        <p:spPr>
          <a:xfrm flipH="false" flipV="false" rot="0">
            <a:off x="8590740" y="2663874"/>
            <a:ext cx="9147092" cy="7359916"/>
          </a:xfrm>
          <a:custGeom>
            <a:avLst/>
            <a:gdLst/>
            <a:ahLst/>
            <a:cxnLst/>
            <a:rect r="r" b="b" t="t" l="l"/>
            <a:pathLst>
              <a:path h="7359916" w="9147092">
                <a:moveTo>
                  <a:pt x="0" y="0"/>
                </a:moveTo>
                <a:lnTo>
                  <a:pt x="9147092" y="0"/>
                </a:lnTo>
                <a:lnTo>
                  <a:pt x="9147092" y="7359916"/>
                </a:lnTo>
                <a:lnTo>
                  <a:pt x="0" y="7359916"/>
                </a:lnTo>
                <a:lnTo>
                  <a:pt x="0" y="0"/>
                </a:lnTo>
                <a:close/>
              </a:path>
            </a:pathLst>
          </a:custGeom>
          <a:blipFill>
            <a:blip r:embed="rId8"/>
            <a:stretch>
              <a:fillRect l="0" t="0" r="0" b="0"/>
            </a:stretch>
          </a:blipFill>
        </p:spPr>
      </p:sp>
      <p:sp>
        <p:nvSpPr>
          <p:cNvPr name="TextBox 11" id="11"/>
          <p:cNvSpPr txBox="true"/>
          <p:nvPr/>
        </p:nvSpPr>
        <p:spPr>
          <a:xfrm rot="0">
            <a:off x="272112" y="50182"/>
            <a:ext cx="16381502" cy="1198245"/>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Bold"/>
              </a:rPr>
              <a:t>h. </a:t>
            </a:r>
            <a:r>
              <a:rPr lang="en-US" sz="3000">
                <a:solidFill>
                  <a:srgbClr val="000000"/>
                </a:solidFill>
                <a:latin typeface="Raleway Bold"/>
              </a:rPr>
              <a:t>Bar Chart: Payment Method vs. Quantity</a:t>
            </a:r>
          </a:p>
          <a:p>
            <a:pPr algn="ctr">
              <a:lnSpc>
                <a:spcPts val="4890"/>
              </a:lnSpc>
              <a:spcBef>
                <a:spcPct val="0"/>
              </a:spcBef>
            </a:pPr>
            <a:r>
              <a:rPr lang="en-US" sz="3000">
                <a:solidFill>
                  <a:srgbClr val="000000"/>
                </a:solidFill>
                <a:latin typeface="Raleway"/>
              </a:rPr>
              <a:t>Visualize the relationship between payment methods and the quantity of items purchased.</a:t>
            </a:r>
          </a:p>
        </p:txBody>
      </p:sp>
      <p:sp>
        <p:nvSpPr>
          <p:cNvPr name="TextBox 12" id="12"/>
          <p:cNvSpPr txBox="true"/>
          <p:nvPr/>
        </p:nvSpPr>
        <p:spPr>
          <a:xfrm rot="0">
            <a:off x="272112" y="1465629"/>
            <a:ext cx="16212300" cy="1198245"/>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Bold"/>
              </a:rPr>
              <a:t>i. </a:t>
            </a:r>
            <a:r>
              <a:rPr lang="en-US" sz="3000">
                <a:solidFill>
                  <a:srgbClr val="000000"/>
                </a:solidFill>
                <a:latin typeface="Raleway Bold"/>
              </a:rPr>
              <a:t>Bar Chart: Customer Type vs. Average Gross Income</a:t>
            </a:r>
          </a:p>
          <a:p>
            <a:pPr algn="l">
              <a:lnSpc>
                <a:spcPts val="4890"/>
              </a:lnSpc>
              <a:spcBef>
                <a:spcPct val="0"/>
              </a:spcBef>
            </a:pPr>
            <a:r>
              <a:rPr lang="en-US" sz="3000">
                <a:solidFill>
                  <a:srgbClr val="000000"/>
                </a:solidFill>
                <a:latin typeface="Raleway"/>
              </a:rPr>
              <a:t>Compare the average gross income for member and non-member customers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03203" y="-2978063"/>
            <a:ext cx="18694406" cy="4605433"/>
          </a:xfrm>
          <a:custGeom>
            <a:avLst/>
            <a:gdLst/>
            <a:ahLst/>
            <a:cxnLst/>
            <a:rect r="r" b="b" t="t" l="l"/>
            <a:pathLst>
              <a:path h="4605433" w="18694406">
                <a:moveTo>
                  <a:pt x="0" y="0"/>
                </a:moveTo>
                <a:lnTo>
                  <a:pt x="18694406" y="0"/>
                </a:lnTo>
                <a:lnTo>
                  <a:pt x="18694406" y="4605433"/>
                </a:lnTo>
                <a:lnTo>
                  <a:pt x="0" y="4605433"/>
                </a:lnTo>
                <a:lnTo>
                  <a:pt x="0" y="0"/>
                </a:lnTo>
                <a:close/>
              </a:path>
            </a:pathLst>
          </a:custGeom>
          <a:blipFill>
            <a:blip r:embed="rId2"/>
            <a:stretch>
              <a:fillRect l="0" t="-7590" r="0" b="-7590"/>
            </a:stretch>
          </a:blipFill>
        </p:spPr>
      </p:sp>
      <p:sp>
        <p:nvSpPr>
          <p:cNvPr name="Freeform 3" id="3"/>
          <p:cNvSpPr/>
          <p:nvPr/>
        </p:nvSpPr>
        <p:spPr>
          <a:xfrm flipH="false" flipV="false" rot="0">
            <a:off x="-3342004"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4" id="4"/>
          <p:cNvSpPr/>
          <p:nvPr/>
        </p:nvSpPr>
        <p:spPr>
          <a:xfrm flipH="false" flipV="false" rot="-7038826">
            <a:off x="-2729619" y="3014974"/>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387424">
            <a:off x="-1498605" y="5265349"/>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Freeform 6" id="6"/>
          <p:cNvSpPr/>
          <p:nvPr/>
        </p:nvSpPr>
        <p:spPr>
          <a:xfrm flipH="false" flipV="false" rot="0">
            <a:off x="13853507"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7" id="7"/>
          <p:cNvSpPr/>
          <p:nvPr/>
        </p:nvSpPr>
        <p:spPr>
          <a:xfrm flipH="false" flipV="false" rot="-7038826">
            <a:off x="16280231" y="3784779"/>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387424">
            <a:off x="11834683" y="5584357"/>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Freeform 9" id="9"/>
          <p:cNvSpPr/>
          <p:nvPr/>
        </p:nvSpPr>
        <p:spPr>
          <a:xfrm flipH="false" flipV="false" rot="0">
            <a:off x="9578523" y="184762"/>
            <a:ext cx="8549967" cy="8884581"/>
          </a:xfrm>
          <a:custGeom>
            <a:avLst/>
            <a:gdLst/>
            <a:ahLst/>
            <a:cxnLst/>
            <a:rect r="r" b="b" t="t" l="l"/>
            <a:pathLst>
              <a:path h="8884581" w="8549967">
                <a:moveTo>
                  <a:pt x="0" y="0"/>
                </a:moveTo>
                <a:lnTo>
                  <a:pt x="8549967" y="0"/>
                </a:lnTo>
                <a:lnTo>
                  <a:pt x="8549967" y="8884580"/>
                </a:lnTo>
                <a:lnTo>
                  <a:pt x="0" y="8884580"/>
                </a:lnTo>
                <a:lnTo>
                  <a:pt x="0" y="0"/>
                </a:lnTo>
                <a:close/>
              </a:path>
            </a:pathLst>
          </a:custGeom>
          <a:blipFill>
            <a:blip r:embed="rId7"/>
            <a:stretch>
              <a:fillRect l="0" t="0" r="0" b="0"/>
            </a:stretch>
          </a:blipFill>
        </p:spPr>
      </p:sp>
      <p:sp>
        <p:nvSpPr>
          <p:cNvPr name="TextBox 10" id="10"/>
          <p:cNvSpPr txBox="true"/>
          <p:nvPr/>
        </p:nvSpPr>
        <p:spPr>
          <a:xfrm rot="0">
            <a:off x="63789" y="60937"/>
            <a:ext cx="9738033" cy="2436495"/>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Bold"/>
              </a:rPr>
              <a:t>j. </a:t>
            </a:r>
            <a:r>
              <a:rPr lang="en-US" sz="3000">
                <a:solidFill>
                  <a:srgbClr val="000000"/>
                </a:solidFill>
                <a:latin typeface="Raleway Bold"/>
              </a:rPr>
              <a:t>Scatter Plot Matrix: Multiple Numerical Variables</a:t>
            </a:r>
          </a:p>
          <a:p>
            <a:pPr algn="l">
              <a:lnSpc>
                <a:spcPts val="4890"/>
              </a:lnSpc>
              <a:spcBef>
                <a:spcPct val="0"/>
              </a:spcBef>
            </a:pPr>
            <a:r>
              <a:rPr lang="en-US" sz="3000">
                <a:solidFill>
                  <a:srgbClr val="000000"/>
                </a:solidFill>
                <a:latin typeface="Raleway"/>
              </a:rPr>
              <a:t>Create a scatter plot matrix to explore relationships between multiple numerical variables simultaneously. This helps identify potential correlations and patterns.</a:t>
            </a:r>
          </a:p>
        </p:txBody>
      </p:sp>
      <p:sp>
        <p:nvSpPr>
          <p:cNvPr name="TextBox 11" id="11"/>
          <p:cNvSpPr txBox="true"/>
          <p:nvPr/>
        </p:nvSpPr>
        <p:spPr>
          <a:xfrm rot="0">
            <a:off x="0" y="3372434"/>
            <a:ext cx="9229789" cy="5532120"/>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a:rPr>
              <a:t>These visualizations can provide insights into various relationships within the dataset, such as branch-specific sales, temporal trends, payment methods, and more. You can customize and expand on these visualizations to further explore the dataset and gain a better understanding of the data.</a:t>
            </a:r>
          </a:p>
          <a:p>
            <a:pPr>
              <a:lnSpc>
                <a:spcPts val="4890"/>
              </a:lnSpc>
              <a:spcBef>
                <a:spcPct val="0"/>
              </a:spcBef>
            </a:pPr>
          </a:p>
          <a:p>
            <a:pPr>
              <a:lnSpc>
                <a:spcPts val="4890"/>
              </a:lnSpc>
              <a:spcBef>
                <a:spcPct val="0"/>
              </a:spcBef>
            </a:pPr>
            <a:r>
              <a:rPr lang="en-US" sz="3000">
                <a:solidFill>
                  <a:srgbClr val="000000"/>
                </a:solidFill>
                <a:latin typeface="Raleway Bold"/>
              </a:rPr>
              <a:t>Note: -</a:t>
            </a:r>
            <a:r>
              <a:rPr lang="en-US" sz="3000">
                <a:solidFill>
                  <a:srgbClr val="000000"/>
                </a:solidFill>
                <a:latin typeface="Raleway"/>
              </a:rPr>
              <a:t> All these graphs python code are in python notebook</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1033578">
            <a:off x="11000600" y="-4114800"/>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3" id="3"/>
          <p:cNvSpPr/>
          <p:nvPr/>
        </p:nvSpPr>
        <p:spPr>
          <a:xfrm flipH="false" flipV="true" rot="-7522993">
            <a:off x="11750096" y="-582939"/>
            <a:ext cx="4288558" cy="3508821"/>
          </a:xfrm>
          <a:custGeom>
            <a:avLst/>
            <a:gdLst/>
            <a:ahLst/>
            <a:cxnLst/>
            <a:rect r="r" b="b" t="t" l="l"/>
            <a:pathLst>
              <a:path h="3508821" w="4288558">
                <a:moveTo>
                  <a:pt x="0" y="3508821"/>
                </a:moveTo>
                <a:lnTo>
                  <a:pt x="4288559" y="3508821"/>
                </a:lnTo>
                <a:lnTo>
                  <a:pt x="4288559" y="0"/>
                </a:lnTo>
                <a:lnTo>
                  <a:pt x="0" y="0"/>
                </a:lnTo>
                <a:lnTo>
                  <a:pt x="0" y="3508821"/>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52612">
            <a:off x="4466146" y="-5502072"/>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14653176" y="-2269873"/>
            <a:ext cx="6513205" cy="7241923"/>
          </a:xfrm>
          <a:custGeom>
            <a:avLst/>
            <a:gdLst/>
            <a:ahLst/>
            <a:cxnLst/>
            <a:rect r="r" b="b" t="t" l="l"/>
            <a:pathLst>
              <a:path h="7241923" w="6513205">
                <a:moveTo>
                  <a:pt x="0" y="0"/>
                </a:moveTo>
                <a:lnTo>
                  <a:pt x="6513205" y="0"/>
                </a:lnTo>
                <a:lnTo>
                  <a:pt x="6513205" y="7241923"/>
                </a:lnTo>
                <a:lnTo>
                  <a:pt x="0" y="7241923"/>
                </a:lnTo>
                <a:lnTo>
                  <a:pt x="0" y="0"/>
                </a:lnTo>
                <a:close/>
              </a:path>
            </a:pathLst>
          </a:custGeom>
          <a:blipFill>
            <a:blip r:embed="rId5"/>
            <a:stretch>
              <a:fillRect l="0" t="0" r="0" b="0"/>
            </a:stretch>
          </a:blipFill>
        </p:spPr>
      </p:sp>
      <p:sp>
        <p:nvSpPr>
          <p:cNvPr name="Freeform 6" id="6"/>
          <p:cNvSpPr/>
          <p:nvPr/>
        </p:nvSpPr>
        <p:spPr>
          <a:xfrm flipH="false" flipV="false" rot="2800797">
            <a:off x="660592" y="7922182"/>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7" id="7"/>
          <p:cNvSpPr/>
          <p:nvPr/>
        </p:nvSpPr>
        <p:spPr>
          <a:xfrm flipH="false" flipV="false" rot="0">
            <a:off x="5895642" y="-3318316"/>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8" id="8"/>
          <p:cNvSpPr/>
          <p:nvPr/>
        </p:nvSpPr>
        <p:spPr>
          <a:xfrm flipH="false" flipV="true" rot="-10800000">
            <a:off x="-406406" y="8483600"/>
            <a:ext cx="18694406" cy="4605433"/>
          </a:xfrm>
          <a:custGeom>
            <a:avLst/>
            <a:gdLst/>
            <a:ahLst/>
            <a:cxnLst/>
            <a:rect r="r" b="b" t="t" l="l"/>
            <a:pathLst>
              <a:path h="4605433" w="18694406">
                <a:moveTo>
                  <a:pt x="0" y="4605433"/>
                </a:moveTo>
                <a:lnTo>
                  <a:pt x="18694406" y="4605433"/>
                </a:lnTo>
                <a:lnTo>
                  <a:pt x="18694406" y="0"/>
                </a:lnTo>
                <a:lnTo>
                  <a:pt x="0" y="0"/>
                </a:lnTo>
                <a:lnTo>
                  <a:pt x="0" y="4605433"/>
                </a:lnTo>
                <a:close/>
              </a:path>
            </a:pathLst>
          </a:custGeom>
          <a:blipFill>
            <a:blip r:embed="rId6"/>
            <a:stretch>
              <a:fillRect l="0" t="-7590" r="0" b="-7590"/>
            </a:stretch>
          </a:blipFill>
        </p:spPr>
      </p:sp>
      <p:sp>
        <p:nvSpPr>
          <p:cNvPr name="Freeform 9" id="9"/>
          <p:cNvSpPr/>
          <p:nvPr/>
        </p:nvSpPr>
        <p:spPr>
          <a:xfrm flipH="false" flipV="false" rot="2800797">
            <a:off x="5895642" y="8074582"/>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10" id="10"/>
          <p:cNvSpPr/>
          <p:nvPr/>
        </p:nvSpPr>
        <p:spPr>
          <a:xfrm flipH="false" flipV="false" rot="2800797">
            <a:off x="11130692" y="8226982"/>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11" id="11"/>
          <p:cNvSpPr/>
          <p:nvPr/>
        </p:nvSpPr>
        <p:spPr>
          <a:xfrm flipH="false" flipV="false" rot="2800797">
            <a:off x="16365742" y="8379382"/>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12" id="12"/>
          <p:cNvSpPr/>
          <p:nvPr/>
        </p:nvSpPr>
        <p:spPr>
          <a:xfrm flipH="false" flipV="true" rot="530069">
            <a:off x="2372013" y="-939026"/>
            <a:ext cx="4288558" cy="3508821"/>
          </a:xfrm>
          <a:custGeom>
            <a:avLst/>
            <a:gdLst/>
            <a:ahLst/>
            <a:cxnLst/>
            <a:rect r="r" b="b" t="t" l="l"/>
            <a:pathLst>
              <a:path h="3508821" w="4288558">
                <a:moveTo>
                  <a:pt x="0" y="3508820"/>
                </a:moveTo>
                <a:lnTo>
                  <a:pt x="4288558" y="3508820"/>
                </a:lnTo>
                <a:lnTo>
                  <a:pt x="4288558" y="0"/>
                </a:lnTo>
                <a:lnTo>
                  <a:pt x="0" y="0"/>
                </a:lnTo>
                <a:lnTo>
                  <a:pt x="0" y="350882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true" flipV="false" rot="-552612">
            <a:off x="-1129104" y="-4606048"/>
            <a:ext cx="9152475" cy="8229600"/>
          </a:xfrm>
          <a:custGeom>
            <a:avLst/>
            <a:gdLst/>
            <a:ahLst/>
            <a:cxnLst/>
            <a:rect r="r" b="b" t="t" l="l"/>
            <a:pathLst>
              <a:path h="8229600" w="9152475">
                <a:moveTo>
                  <a:pt x="9152474" y="0"/>
                </a:moveTo>
                <a:lnTo>
                  <a:pt x="0" y="0"/>
                </a:lnTo>
                <a:lnTo>
                  <a:pt x="0" y="8229600"/>
                </a:lnTo>
                <a:lnTo>
                  <a:pt x="9152474" y="8229600"/>
                </a:lnTo>
                <a:lnTo>
                  <a:pt x="9152474" y="0"/>
                </a:lnTo>
                <a:close/>
              </a:path>
            </a:pathLst>
          </a:custGeom>
          <a:blipFill>
            <a:blip r:embed="rId2"/>
            <a:stretch>
              <a:fillRect l="0" t="0" r="0" b="0"/>
            </a:stretch>
          </a:blipFill>
        </p:spPr>
      </p:sp>
      <p:sp>
        <p:nvSpPr>
          <p:cNvPr name="TextBox 14" id="14"/>
          <p:cNvSpPr txBox="true"/>
          <p:nvPr/>
        </p:nvSpPr>
        <p:spPr>
          <a:xfrm rot="0">
            <a:off x="1577211" y="3845762"/>
            <a:ext cx="14727171" cy="2113466"/>
          </a:xfrm>
          <a:prstGeom prst="rect">
            <a:avLst/>
          </a:prstGeom>
        </p:spPr>
        <p:txBody>
          <a:bodyPr anchor="t" rtlCol="false" tIns="0" lIns="0" bIns="0" rIns="0">
            <a:spAutoFit/>
          </a:bodyPr>
          <a:lstStyle/>
          <a:p>
            <a:pPr algn="ctr">
              <a:lnSpc>
                <a:spcPts val="17889"/>
              </a:lnSpc>
              <a:spcBef>
                <a:spcPct val="0"/>
              </a:spcBef>
            </a:pPr>
            <a:r>
              <a:rPr lang="en-US" sz="10975">
                <a:solidFill>
                  <a:srgbClr val="000000"/>
                </a:solidFill>
                <a:latin typeface="Raleway Bold"/>
              </a:rPr>
              <a:t>Descriptive Statistics  </a:t>
            </a:r>
          </a:p>
        </p:txBody>
      </p:sp>
      <p:sp>
        <p:nvSpPr>
          <p:cNvPr name="Freeform 15" id="15"/>
          <p:cNvSpPr/>
          <p:nvPr/>
        </p:nvSpPr>
        <p:spPr>
          <a:xfrm flipH="false" flipV="false" rot="0">
            <a:off x="1623695" y="5959228"/>
            <a:ext cx="14116976" cy="219435"/>
          </a:xfrm>
          <a:custGeom>
            <a:avLst/>
            <a:gdLst/>
            <a:ahLst/>
            <a:cxnLst/>
            <a:rect r="r" b="b" t="t" l="l"/>
            <a:pathLst>
              <a:path h="219435" w="14116976">
                <a:moveTo>
                  <a:pt x="0" y="0"/>
                </a:moveTo>
                <a:lnTo>
                  <a:pt x="14116976" y="0"/>
                </a:lnTo>
                <a:lnTo>
                  <a:pt x="14116976" y="219435"/>
                </a:lnTo>
                <a:lnTo>
                  <a:pt x="0" y="2194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03203" y="-2978063"/>
            <a:ext cx="18694406" cy="4605433"/>
          </a:xfrm>
          <a:custGeom>
            <a:avLst/>
            <a:gdLst/>
            <a:ahLst/>
            <a:cxnLst/>
            <a:rect r="r" b="b" t="t" l="l"/>
            <a:pathLst>
              <a:path h="4605433" w="18694406">
                <a:moveTo>
                  <a:pt x="0" y="0"/>
                </a:moveTo>
                <a:lnTo>
                  <a:pt x="18694406" y="0"/>
                </a:lnTo>
                <a:lnTo>
                  <a:pt x="18694406" y="4605433"/>
                </a:lnTo>
                <a:lnTo>
                  <a:pt x="0" y="4605433"/>
                </a:lnTo>
                <a:lnTo>
                  <a:pt x="0" y="0"/>
                </a:lnTo>
                <a:close/>
              </a:path>
            </a:pathLst>
          </a:custGeom>
          <a:blipFill>
            <a:blip r:embed="rId2"/>
            <a:stretch>
              <a:fillRect l="0" t="-7590" r="0" b="-7590"/>
            </a:stretch>
          </a:blipFill>
        </p:spPr>
      </p:sp>
      <p:sp>
        <p:nvSpPr>
          <p:cNvPr name="Freeform 3" id="3"/>
          <p:cNvSpPr/>
          <p:nvPr/>
        </p:nvSpPr>
        <p:spPr>
          <a:xfrm flipH="false" flipV="false" rot="0">
            <a:off x="-3342004"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4" id="4"/>
          <p:cNvSpPr/>
          <p:nvPr/>
        </p:nvSpPr>
        <p:spPr>
          <a:xfrm flipH="false" flipV="false" rot="-7038826">
            <a:off x="-2729619" y="3014974"/>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387424">
            <a:off x="-1498605" y="5265349"/>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Freeform 6" id="6"/>
          <p:cNvSpPr/>
          <p:nvPr/>
        </p:nvSpPr>
        <p:spPr>
          <a:xfrm flipH="false" flipV="false" rot="0">
            <a:off x="13853507"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7" id="7"/>
          <p:cNvSpPr/>
          <p:nvPr/>
        </p:nvSpPr>
        <p:spPr>
          <a:xfrm flipH="false" flipV="false" rot="-7038826">
            <a:off x="16280231" y="3784779"/>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387424">
            <a:off x="11834683" y="5584357"/>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TextBox 9" id="9"/>
          <p:cNvSpPr txBox="true"/>
          <p:nvPr/>
        </p:nvSpPr>
        <p:spPr>
          <a:xfrm rot="0">
            <a:off x="63789" y="147000"/>
            <a:ext cx="18288000" cy="3674745"/>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a:rPr>
              <a:t>T</a:t>
            </a:r>
            <a:r>
              <a:rPr lang="en-US" sz="3000">
                <a:solidFill>
                  <a:srgbClr val="000000"/>
                </a:solidFill>
                <a:latin typeface="Raleway"/>
              </a:rPr>
              <a:t>he dataset includes information on sales transactions, covering variables such as branch, customer type, product line, unit price, quantity, tax, total, payment method, and rating. Descriptive statistics reveal insights into the central tendency and variability of key numerical variables, including unit price, quantity, tax, total, gross income, and rating. The dataset showcases a diverse range of products across different branches and customer types, providing a foundation for further analysis and exploration of customer behavior and sales patterns.</a:t>
            </a:r>
          </a:p>
        </p:txBody>
      </p:sp>
      <p:sp>
        <p:nvSpPr>
          <p:cNvPr name="TextBox 10" id="10"/>
          <p:cNvSpPr txBox="true"/>
          <p:nvPr/>
        </p:nvSpPr>
        <p:spPr>
          <a:xfrm rot="0">
            <a:off x="63789" y="3978828"/>
            <a:ext cx="6519148" cy="694691"/>
          </a:xfrm>
          <a:prstGeom prst="rect">
            <a:avLst/>
          </a:prstGeom>
        </p:spPr>
        <p:txBody>
          <a:bodyPr anchor="t" rtlCol="false" tIns="0" lIns="0" bIns="0" rIns="0">
            <a:spAutoFit/>
          </a:bodyPr>
          <a:lstStyle/>
          <a:p>
            <a:pPr algn="ctr">
              <a:lnSpc>
                <a:spcPts val="5704"/>
              </a:lnSpc>
              <a:spcBef>
                <a:spcPct val="0"/>
              </a:spcBef>
            </a:pPr>
            <a:r>
              <a:rPr lang="en-US" sz="3499">
                <a:solidFill>
                  <a:srgbClr val="000000"/>
                </a:solidFill>
                <a:latin typeface="Raleway Bold"/>
              </a:rPr>
              <a:t>M</a:t>
            </a:r>
            <a:r>
              <a:rPr lang="en-US" sz="3499">
                <a:solidFill>
                  <a:srgbClr val="000000"/>
                </a:solidFill>
                <a:latin typeface="Raleway Bold"/>
              </a:rPr>
              <a:t>easures of Central Tendency</a:t>
            </a:r>
          </a:p>
        </p:txBody>
      </p:sp>
      <p:sp>
        <p:nvSpPr>
          <p:cNvPr name="TextBox 11" id="11"/>
          <p:cNvSpPr txBox="true"/>
          <p:nvPr/>
        </p:nvSpPr>
        <p:spPr>
          <a:xfrm rot="0">
            <a:off x="63789" y="4754880"/>
            <a:ext cx="18224211" cy="5532120"/>
          </a:xfrm>
          <a:prstGeom prst="rect">
            <a:avLst/>
          </a:prstGeom>
        </p:spPr>
        <p:txBody>
          <a:bodyPr anchor="t" rtlCol="false" tIns="0" lIns="0" bIns="0" rIns="0">
            <a:spAutoFit/>
          </a:bodyPr>
          <a:lstStyle/>
          <a:p>
            <a:pPr algn="just">
              <a:lnSpc>
                <a:spcPts val="4890"/>
              </a:lnSpc>
              <a:spcBef>
                <a:spcPct val="0"/>
              </a:spcBef>
            </a:pPr>
            <a:r>
              <a:rPr lang="en-US" sz="3000">
                <a:solidFill>
                  <a:srgbClr val="000000"/>
                </a:solidFill>
                <a:latin typeface="Raleway"/>
              </a:rPr>
              <a:t>T</a:t>
            </a:r>
            <a:r>
              <a:rPr lang="en-US" sz="3000">
                <a:solidFill>
                  <a:srgbClr val="000000"/>
                </a:solidFill>
                <a:latin typeface="Raleway"/>
              </a:rPr>
              <a:t>he measures of central tendency for the relevant numerical variables in the dataset:</a:t>
            </a:r>
          </a:p>
          <a:p>
            <a:pPr algn="just">
              <a:lnSpc>
                <a:spcPts val="4890"/>
              </a:lnSpc>
              <a:spcBef>
                <a:spcPct val="0"/>
              </a:spcBef>
            </a:pPr>
            <a:r>
              <a:rPr lang="en-US" sz="3000">
                <a:solidFill>
                  <a:srgbClr val="000000"/>
                </a:solidFill>
                <a:latin typeface="Raleway Bold"/>
              </a:rPr>
              <a:t>1. </a:t>
            </a:r>
            <a:r>
              <a:rPr lang="en-US" sz="3000" u="sng">
                <a:solidFill>
                  <a:srgbClr val="000000"/>
                </a:solidFill>
                <a:latin typeface="Raleway Bold"/>
              </a:rPr>
              <a:t>Unit Price</a:t>
            </a:r>
            <a:r>
              <a:rPr lang="en-US" sz="3000">
                <a:solidFill>
                  <a:srgbClr val="000000"/>
                </a:solidFill>
                <a:latin typeface="Raleway Bold"/>
              </a:rPr>
              <a:t>:</a:t>
            </a:r>
          </a:p>
          <a:p>
            <a:pPr algn="just">
              <a:lnSpc>
                <a:spcPts val="4890"/>
              </a:lnSpc>
              <a:spcBef>
                <a:spcPct val="0"/>
              </a:spcBef>
            </a:pPr>
            <a:r>
              <a:rPr lang="en-US" sz="3000">
                <a:solidFill>
                  <a:srgbClr val="000000"/>
                </a:solidFill>
                <a:latin typeface="Raleway"/>
              </a:rPr>
              <a:t>   </a:t>
            </a:r>
            <a:r>
              <a:rPr lang="en-US" sz="3000">
                <a:solidFill>
                  <a:srgbClr val="000000"/>
                </a:solidFill>
                <a:latin typeface="Raleway Bold"/>
              </a:rPr>
              <a:t>Mean (Average): 55.67</a:t>
            </a:r>
          </a:p>
          <a:p>
            <a:pPr algn="just">
              <a:lnSpc>
                <a:spcPts val="4890"/>
              </a:lnSpc>
              <a:spcBef>
                <a:spcPct val="0"/>
              </a:spcBef>
            </a:pPr>
            <a:r>
              <a:rPr lang="en-US" sz="3000">
                <a:solidFill>
                  <a:srgbClr val="000000"/>
                </a:solidFill>
                <a:latin typeface="Raleway"/>
              </a:rPr>
              <a:t>     </a:t>
            </a:r>
            <a:r>
              <a:rPr lang="en-US" sz="3000">
                <a:solidFill>
                  <a:srgbClr val="000000"/>
                </a:solidFill>
                <a:latin typeface="Raleway Bold"/>
              </a:rPr>
              <a:t>Interpretation:</a:t>
            </a:r>
            <a:r>
              <a:rPr lang="en-US" sz="3000">
                <a:solidFill>
                  <a:srgbClr val="000000"/>
                </a:solidFill>
                <a:latin typeface="Raleway"/>
              </a:rPr>
              <a:t> The mean unit price is the average price of products in the dataset. On average, products are priced at approximately $55.67.</a:t>
            </a:r>
          </a:p>
          <a:p>
            <a:pPr algn="just">
              <a:lnSpc>
                <a:spcPts val="4890"/>
              </a:lnSpc>
              <a:spcBef>
                <a:spcPct val="0"/>
              </a:spcBef>
            </a:pPr>
            <a:r>
              <a:rPr lang="en-US" sz="3000">
                <a:solidFill>
                  <a:srgbClr val="000000"/>
                </a:solidFill>
                <a:latin typeface="Raleway"/>
              </a:rPr>
              <a:t>   </a:t>
            </a:r>
            <a:r>
              <a:rPr lang="en-US" sz="3000">
                <a:solidFill>
                  <a:srgbClr val="000000"/>
                </a:solidFill>
                <a:latin typeface="Raleway Bold"/>
              </a:rPr>
              <a:t>Median (50th Percentile): 55.23</a:t>
            </a:r>
          </a:p>
          <a:p>
            <a:pPr algn="just">
              <a:lnSpc>
                <a:spcPts val="4890"/>
              </a:lnSpc>
              <a:spcBef>
                <a:spcPct val="0"/>
              </a:spcBef>
            </a:pPr>
            <a:r>
              <a:rPr lang="en-US" sz="3000">
                <a:solidFill>
                  <a:srgbClr val="000000"/>
                </a:solidFill>
                <a:latin typeface="Raleway"/>
              </a:rPr>
              <a:t>    </a:t>
            </a:r>
            <a:r>
              <a:rPr lang="en-US" sz="3000">
                <a:solidFill>
                  <a:srgbClr val="000000"/>
                </a:solidFill>
                <a:latin typeface="Raleway Bold"/>
              </a:rPr>
              <a:t> Interpretation: </a:t>
            </a:r>
            <a:r>
              <a:rPr lang="en-US" sz="3000">
                <a:solidFill>
                  <a:srgbClr val="000000"/>
                </a:solidFill>
                <a:latin typeface="Raleway"/>
              </a:rPr>
              <a:t>The median represents the middle value when the unit prices are sorted. It indicates that half of the products have a unit price below $55.23, and half have a price above this value.</a:t>
            </a:r>
          </a:p>
          <a:p>
            <a:pPr algn="just">
              <a:lnSpc>
                <a:spcPts val="4890"/>
              </a:lnSpc>
              <a:spcBef>
                <a:spcPct val="0"/>
              </a:spcBef>
            </a:pPr>
            <a:r>
              <a:rPr lang="en-US" sz="3000">
                <a:solidFill>
                  <a:srgbClr val="000000"/>
                </a:solidFill>
                <a:latin typeface="Raleway"/>
              </a:rPr>
              <a:t>   </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5895254">
            <a:off x="16212628" y="5842304"/>
            <a:ext cx="3548560" cy="2903368"/>
          </a:xfrm>
          <a:custGeom>
            <a:avLst/>
            <a:gdLst/>
            <a:ahLst/>
            <a:cxnLst/>
            <a:rect r="r" b="b" t="t" l="l"/>
            <a:pathLst>
              <a:path h="2903368" w="3548560">
                <a:moveTo>
                  <a:pt x="0" y="0"/>
                </a:moveTo>
                <a:lnTo>
                  <a:pt x="3548560" y="0"/>
                </a:lnTo>
                <a:lnTo>
                  <a:pt x="3548560" y="2903368"/>
                </a:lnTo>
                <a:lnTo>
                  <a:pt x="0" y="29033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424568">
            <a:off x="12391678" y="7122963"/>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1587989">
            <a:off x="11830173" y="5498252"/>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5895254">
            <a:off x="-1289031" y="2433504"/>
            <a:ext cx="3548560" cy="2903368"/>
          </a:xfrm>
          <a:custGeom>
            <a:avLst/>
            <a:gdLst/>
            <a:ahLst/>
            <a:cxnLst/>
            <a:rect r="r" b="b" t="t" l="l"/>
            <a:pathLst>
              <a:path h="2903368" w="3548560">
                <a:moveTo>
                  <a:pt x="0" y="0"/>
                </a:moveTo>
                <a:lnTo>
                  <a:pt x="3548560" y="0"/>
                </a:lnTo>
                <a:lnTo>
                  <a:pt x="3548560" y="2903367"/>
                </a:lnTo>
                <a:lnTo>
                  <a:pt x="0" y="29033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3866906">
            <a:off x="-782807" y="-4309805"/>
            <a:ext cx="6545961" cy="8229600"/>
          </a:xfrm>
          <a:custGeom>
            <a:avLst/>
            <a:gdLst/>
            <a:ahLst/>
            <a:cxnLst/>
            <a:rect r="r" b="b" t="t" l="l"/>
            <a:pathLst>
              <a:path h="8229600" w="6545961">
                <a:moveTo>
                  <a:pt x="0" y="0"/>
                </a:moveTo>
                <a:lnTo>
                  <a:pt x="6545961" y="0"/>
                </a:lnTo>
                <a:lnTo>
                  <a:pt x="6545961" y="8229600"/>
                </a:lnTo>
                <a:lnTo>
                  <a:pt x="0" y="8229600"/>
                </a:lnTo>
                <a:lnTo>
                  <a:pt x="0" y="0"/>
                </a:lnTo>
                <a:close/>
              </a:path>
            </a:pathLst>
          </a:custGeom>
          <a:blipFill>
            <a:blip r:embed="rId6"/>
            <a:stretch>
              <a:fillRect l="0" t="0" r="0" b="0"/>
            </a:stretch>
          </a:blipFill>
        </p:spPr>
      </p:sp>
      <p:sp>
        <p:nvSpPr>
          <p:cNvPr name="Freeform 7" id="7"/>
          <p:cNvSpPr/>
          <p:nvPr/>
        </p:nvSpPr>
        <p:spPr>
          <a:xfrm flipH="false" flipV="false" rot="1114953">
            <a:off x="-2105689" y="-2244530"/>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TextBox 8" id="8"/>
          <p:cNvSpPr txBox="true"/>
          <p:nvPr/>
        </p:nvSpPr>
        <p:spPr>
          <a:xfrm rot="0">
            <a:off x="485249" y="458153"/>
            <a:ext cx="17802751" cy="9246870"/>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Bold"/>
              </a:rPr>
              <a:t>Mode: </a:t>
            </a:r>
            <a:r>
              <a:rPr lang="en-US" sz="3000">
                <a:solidFill>
                  <a:srgbClr val="000000"/>
                </a:solidFill>
                <a:latin typeface="Raleway"/>
              </a:rPr>
              <a:t>Multiple modes present</a:t>
            </a:r>
          </a:p>
          <a:p>
            <a:pPr>
              <a:lnSpc>
                <a:spcPts val="4890"/>
              </a:lnSpc>
              <a:spcBef>
                <a:spcPct val="0"/>
              </a:spcBef>
            </a:pPr>
            <a:r>
              <a:rPr lang="en-US" sz="3000">
                <a:solidFill>
                  <a:srgbClr val="000000"/>
                </a:solidFill>
                <a:latin typeface="Raleway"/>
              </a:rPr>
              <a:t>    </a:t>
            </a:r>
            <a:r>
              <a:rPr lang="en-US" sz="3000">
                <a:solidFill>
                  <a:srgbClr val="000000"/>
                </a:solidFill>
                <a:latin typeface="Raleway Bold"/>
              </a:rPr>
              <a:t>Interpretation: </a:t>
            </a:r>
            <a:r>
              <a:rPr lang="en-US" sz="3000">
                <a:solidFill>
                  <a:srgbClr val="000000"/>
                </a:solidFill>
                <a:latin typeface="Raleway"/>
              </a:rPr>
              <a:t>The presence of multiple modes suggests that there are different price clusters        </a:t>
            </a:r>
            <a:r>
              <a:rPr lang="en-US" sz="3000">
                <a:solidFill>
                  <a:srgbClr val="000000"/>
                </a:solidFill>
                <a:latin typeface="Raleway"/>
              </a:rPr>
              <a:t>within the dataset, meaning certain prices are more common than others.</a:t>
            </a:r>
          </a:p>
          <a:p>
            <a:pPr>
              <a:lnSpc>
                <a:spcPts val="4890"/>
              </a:lnSpc>
              <a:spcBef>
                <a:spcPct val="0"/>
              </a:spcBef>
            </a:pPr>
          </a:p>
          <a:p>
            <a:pPr>
              <a:lnSpc>
                <a:spcPts val="4890"/>
              </a:lnSpc>
              <a:spcBef>
                <a:spcPct val="0"/>
              </a:spcBef>
            </a:pPr>
            <a:r>
              <a:rPr lang="en-US" sz="3000">
                <a:solidFill>
                  <a:srgbClr val="000000"/>
                </a:solidFill>
                <a:latin typeface="Raleway Bold"/>
              </a:rPr>
              <a:t>2. </a:t>
            </a:r>
            <a:r>
              <a:rPr lang="en-US" sz="3000" u="sng">
                <a:solidFill>
                  <a:srgbClr val="000000"/>
                </a:solidFill>
                <a:latin typeface="Raleway Bold"/>
              </a:rPr>
              <a:t>Quantity:</a:t>
            </a:r>
          </a:p>
          <a:p>
            <a:pPr>
              <a:lnSpc>
                <a:spcPts val="4890"/>
              </a:lnSpc>
              <a:spcBef>
                <a:spcPct val="0"/>
              </a:spcBef>
            </a:pPr>
            <a:r>
              <a:rPr lang="en-US" sz="3000">
                <a:solidFill>
                  <a:srgbClr val="000000"/>
                </a:solidFill>
                <a:latin typeface="Raleway Bold"/>
              </a:rPr>
              <a:t> Mean (Average): 5.51</a:t>
            </a:r>
          </a:p>
          <a:p>
            <a:pPr>
              <a:lnSpc>
                <a:spcPts val="4890"/>
              </a:lnSpc>
              <a:spcBef>
                <a:spcPct val="0"/>
              </a:spcBef>
            </a:pPr>
            <a:r>
              <a:rPr lang="en-US" sz="3000">
                <a:solidFill>
                  <a:srgbClr val="000000"/>
                </a:solidFill>
                <a:latin typeface="Raleway"/>
              </a:rPr>
              <a:t>  </a:t>
            </a:r>
            <a:r>
              <a:rPr lang="en-US" sz="3000">
                <a:solidFill>
                  <a:srgbClr val="000000"/>
                </a:solidFill>
                <a:latin typeface="Raleway Bold"/>
              </a:rPr>
              <a:t>Interpretation:</a:t>
            </a:r>
            <a:r>
              <a:rPr lang="en-US" sz="3000">
                <a:solidFill>
                  <a:srgbClr val="000000"/>
                </a:solidFill>
                <a:latin typeface="Raleway"/>
              </a:rPr>
              <a:t> The mean quantity is the average number of items purchased in each transaction. On average, customers purchase approximately 5.51 items per transaction.</a:t>
            </a:r>
          </a:p>
          <a:p>
            <a:pPr>
              <a:lnSpc>
                <a:spcPts val="4890"/>
              </a:lnSpc>
              <a:spcBef>
                <a:spcPct val="0"/>
              </a:spcBef>
            </a:pPr>
            <a:r>
              <a:rPr lang="en-US" sz="3000">
                <a:solidFill>
                  <a:srgbClr val="000000"/>
                </a:solidFill>
                <a:latin typeface="Raleway"/>
              </a:rPr>
              <a:t> </a:t>
            </a:r>
            <a:r>
              <a:rPr lang="en-US" sz="3000">
                <a:solidFill>
                  <a:srgbClr val="000000"/>
                </a:solidFill>
                <a:latin typeface="Raleway Bold"/>
              </a:rPr>
              <a:t>Median (50th Percentile): 5.00</a:t>
            </a:r>
          </a:p>
          <a:p>
            <a:pPr>
              <a:lnSpc>
                <a:spcPts val="4890"/>
              </a:lnSpc>
              <a:spcBef>
                <a:spcPct val="0"/>
              </a:spcBef>
            </a:pPr>
            <a:r>
              <a:rPr lang="en-US" sz="3000">
                <a:solidFill>
                  <a:srgbClr val="000000"/>
                </a:solidFill>
                <a:latin typeface="Raleway"/>
              </a:rPr>
              <a:t>  </a:t>
            </a:r>
            <a:r>
              <a:rPr lang="en-US" sz="3000">
                <a:solidFill>
                  <a:srgbClr val="000000"/>
                </a:solidFill>
                <a:latin typeface="Raleway Bold"/>
              </a:rPr>
              <a:t>Interpretation:</a:t>
            </a:r>
            <a:r>
              <a:rPr lang="en-US" sz="3000">
                <a:solidFill>
                  <a:srgbClr val="000000"/>
                </a:solidFill>
                <a:latin typeface="Raleway"/>
              </a:rPr>
              <a:t> The median represents the middle quantity value. It indicates that half of the transactions involve the purchase of 5 or fewer items, and half involve the purchase of more than 5 items.</a:t>
            </a:r>
          </a:p>
          <a:p>
            <a:pPr>
              <a:lnSpc>
                <a:spcPts val="4890"/>
              </a:lnSpc>
              <a:spcBef>
                <a:spcPct val="0"/>
              </a:spcBef>
            </a:pPr>
            <a:r>
              <a:rPr lang="en-US" sz="3000">
                <a:solidFill>
                  <a:srgbClr val="000000"/>
                </a:solidFill>
                <a:latin typeface="Raleway"/>
              </a:rPr>
              <a:t>  </a:t>
            </a:r>
            <a:r>
              <a:rPr lang="en-US" sz="3000">
                <a:solidFill>
                  <a:srgbClr val="000000"/>
                </a:solidFill>
                <a:latin typeface="Raleway Bold"/>
              </a:rPr>
              <a:t>Mode: 10</a:t>
            </a:r>
          </a:p>
          <a:p>
            <a:pPr>
              <a:lnSpc>
                <a:spcPts val="4890"/>
              </a:lnSpc>
              <a:spcBef>
                <a:spcPct val="0"/>
              </a:spcBef>
            </a:pPr>
            <a:r>
              <a:rPr lang="en-US" sz="3000">
                <a:solidFill>
                  <a:srgbClr val="000000"/>
                </a:solidFill>
                <a:latin typeface="Raleway"/>
              </a:rPr>
              <a:t>  </a:t>
            </a:r>
            <a:r>
              <a:rPr lang="en-US" sz="3000">
                <a:solidFill>
                  <a:srgbClr val="000000"/>
                </a:solidFill>
                <a:latin typeface="Raleway Bold"/>
              </a:rPr>
              <a:t> Interpretation:</a:t>
            </a:r>
            <a:r>
              <a:rPr lang="en-US" sz="3000">
                <a:solidFill>
                  <a:srgbClr val="000000"/>
                </a:solidFill>
                <a:latin typeface="Raleway"/>
              </a:rPr>
              <a:t> The mode, which is 10, is the most common quantity purchased, suggesting that many transactions involve the purchase of 10 items.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4036243">
            <a:off x="14707801" y="1028700"/>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6838312">
            <a:off x="-5348892" y="2155668"/>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3056498">
            <a:off x="-3881063" y="2889362"/>
            <a:ext cx="7762126" cy="8630578"/>
          </a:xfrm>
          <a:custGeom>
            <a:avLst/>
            <a:gdLst/>
            <a:ahLst/>
            <a:cxnLst/>
            <a:rect r="r" b="b" t="t" l="l"/>
            <a:pathLst>
              <a:path h="8630578" w="7762126">
                <a:moveTo>
                  <a:pt x="0" y="0"/>
                </a:moveTo>
                <a:lnTo>
                  <a:pt x="7762126" y="0"/>
                </a:lnTo>
                <a:lnTo>
                  <a:pt x="7762126" y="8630578"/>
                </a:lnTo>
                <a:lnTo>
                  <a:pt x="0" y="8630578"/>
                </a:lnTo>
                <a:lnTo>
                  <a:pt x="0" y="0"/>
                </a:lnTo>
                <a:close/>
              </a:path>
            </a:pathLst>
          </a:custGeom>
          <a:blipFill>
            <a:blip r:embed="rId3"/>
            <a:stretch>
              <a:fillRect l="0" t="0" r="0" b="0"/>
            </a:stretch>
          </a:blipFill>
        </p:spPr>
      </p:sp>
      <p:sp>
        <p:nvSpPr>
          <p:cNvPr name="Freeform 5" id="5"/>
          <p:cNvSpPr/>
          <p:nvPr/>
        </p:nvSpPr>
        <p:spPr>
          <a:xfrm flipH="false" flipV="false" rot="-3056498">
            <a:off x="14227763" y="-2642927"/>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3"/>
            <a:stretch>
              <a:fillRect l="0" t="0" r="0" b="0"/>
            </a:stretch>
          </a:blipFill>
        </p:spPr>
      </p:sp>
      <p:sp>
        <p:nvSpPr>
          <p:cNvPr name="Freeform 6" id="6"/>
          <p:cNvSpPr/>
          <p:nvPr/>
        </p:nvSpPr>
        <p:spPr>
          <a:xfrm flipH="false" flipV="false" rot="0">
            <a:off x="5198919" y="3186247"/>
            <a:ext cx="7890162" cy="122645"/>
          </a:xfrm>
          <a:custGeom>
            <a:avLst/>
            <a:gdLst/>
            <a:ahLst/>
            <a:cxnLst/>
            <a:rect r="r" b="b" t="t" l="l"/>
            <a:pathLst>
              <a:path h="122645" w="7890162">
                <a:moveTo>
                  <a:pt x="0" y="0"/>
                </a:moveTo>
                <a:lnTo>
                  <a:pt x="7890162" y="0"/>
                </a:lnTo>
                <a:lnTo>
                  <a:pt x="7890162" y="122645"/>
                </a:lnTo>
                <a:lnTo>
                  <a:pt x="0" y="1226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5198919" y="784984"/>
            <a:ext cx="7890162" cy="2333116"/>
          </a:xfrm>
          <a:prstGeom prst="rect">
            <a:avLst/>
          </a:prstGeom>
        </p:spPr>
        <p:txBody>
          <a:bodyPr anchor="t" rtlCol="false" tIns="0" lIns="0" bIns="0" rIns="0">
            <a:spAutoFit/>
          </a:bodyPr>
          <a:lstStyle/>
          <a:p>
            <a:pPr algn="ctr">
              <a:lnSpc>
                <a:spcPts val="9063"/>
              </a:lnSpc>
            </a:pPr>
            <a:r>
              <a:rPr lang="en-US" sz="8799">
                <a:solidFill>
                  <a:srgbClr val="273384"/>
                </a:solidFill>
                <a:latin typeface="Eczar Bold"/>
                <a:ea typeface="Eczar Bold"/>
              </a:rPr>
              <a:t>﻿Meet The Group</a:t>
            </a:r>
          </a:p>
        </p:txBody>
      </p:sp>
      <p:grpSp>
        <p:nvGrpSpPr>
          <p:cNvPr name="Group 8" id="8"/>
          <p:cNvGrpSpPr/>
          <p:nvPr/>
        </p:nvGrpSpPr>
        <p:grpSpPr>
          <a:xfrm rot="0">
            <a:off x="2897309" y="4288162"/>
            <a:ext cx="12493382" cy="2650143"/>
            <a:chOff x="0" y="0"/>
            <a:chExt cx="16657842" cy="3533524"/>
          </a:xfrm>
        </p:grpSpPr>
        <p:sp>
          <p:nvSpPr>
            <p:cNvPr name="Freeform 9" id="9"/>
            <p:cNvSpPr/>
            <p:nvPr/>
          </p:nvSpPr>
          <p:spPr>
            <a:xfrm flipH="false" flipV="false" rot="0">
              <a:off x="0" y="0"/>
              <a:ext cx="4638278" cy="3533524"/>
            </a:xfrm>
            <a:custGeom>
              <a:avLst/>
              <a:gdLst/>
              <a:ahLst/>
              <a:cxnLst/>
              <a:rect r="r" b="b" t="t" l="l"/>
              <a:pathLst>
                <a:path h="3533524" w="4638278">
                  <a:moveTo>
                    <a:pt x="0" y="0"/>
                  </a:moveTo>
                  <a:lnTo>
                    <a:pt x="4638278" y="0"/>
                  </a:lnTo>
                  <a:lnTo>
                    <a:pt x="4638278" y="3533524"/>
                  </a:lnTo>
                  <a:lnTo>
                    <a:pt x="0" y="35335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4006522" y="0"/>
              <a:ext cx="4638278" cy="3533524"/>
            </a:xfrm>
            <a:custGeom>
              <a:avLst/>
              <a:gdLst/>
              <a:ahLst/>
              <a:cxnLst/>
              <a:rect r="r" b="b" t="t" l="l"/>
              <a:pathLst>
                <a:path h="3533524" w="4638278">
                  <a:moveTo>
                    <a:pt x="0" y="0"/>
                  </a:moveTo>
                  <a:lnTo>
                    <a:pt x="4638277" y="0"/>
                  </a:lnTo>
                  <a:lnTo>
                    <a:pt x="4638277" y="3533524"/>
                  </a:lnTo>
                  <a:lnTo>
                    <a:pt x="0" y="35335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8013043" y="0"/>
              <a:ext cx="4638278" cy="3533524"/>
            </a:xfrm>
            <a:custGeom>
              <a:avLst/>
              <a:gdLst/>
              <a:ahLst/>
              <a:cxnLst/>
              <a:rect r="r" b="b" t="t" l="l"/>
              <a:pathLst>
                <a:path h="3533524" w="4638278">
                  <a:moveTo>
                    <a:pt x="0" y="0"/>
                  </a:moveTo>
                  <a:lnTo>
                    <a:pt x="4638278" y="0"/>
                  </a:lnTo>
                  <a:lnTo>
                    <a:pt x="4638278" y="3533524"/>
                  </a:lnTo>
                  <a:lnTo>
                    <a:pt x="0" y="35335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2019565" y="0"/>
              <a:ext cx="4638278" cy="3533524"/>
            </a:xfrm>
            <a:custGeom>
              <a:avLst/>
              <a:gdLst/>
              <a:ahLst/>
              <a:cxnLst/>
              <a:rect r="r" b="b" t="t" l="l"/>
              <a:pathLst>
                <a:path h="3533524" w="4638278">
                  <a:moveTo>
                    <a:pt x="0" y="0"/>
                  </a:moveTo>
                  <a:lnTo>
                    <a:pt x="4638277" y="0"/>
                  </a:lnTo>
                  <a:lnTo>
                    <a:pt x="4638277" y="3533524"/>
                  </a:lnTo>
                  <a:lnTo>
                    <a:pt x="0" y="35335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13" id="13"/>
          <p:cNvSpPr txBox="true"/>
          <p:nvPr/>
        </p:nvSpPr>
        <p:spPr>
          <a:xfrm rot="0">
            <a:off x="5604064" y="6957355"/>
            <a:ext cx="3383429" cy="1817370"/>
          </a:xfrm>
          <a:prstGeom prst="rect">
            <a:avLst/>
          </a:prstGeom>
        </p:spPr>
        <p:txBody>
          <a:bodyPr anchor="t" rtlCol="false" tIns="0" lIns="0" bIns="0" rIns="0">
            <a:spAutoFit/>
          </a:bodyPr>
          <a:lstStyle/>
          <a:p>
            <a:pPr algn="ctr">
              <a:lnSpc>
                <a:spcPts val="4890"/>
              </a:lnSpc>
            </a:pPr>
            <a:r>
              <a:rPr lang="en-US" sz="3000">
                <a:solidFill>
                  <a:srgbClr val="000000"/>
                </a:solidFill>
                <a:latin typeface="Raleway Bold"/>
              </a:rPr>
              <a:t>Ripudaman Singh</a:t>
            </a:r>
          </a:p>
          <a:p>
            <a:pPr algn="ctr">
              <a:lnSpc>
                <a:spcPts val="4890"/>
              </a:lnSpc>
            </a:pPr>
            <a:r>
              <a:rPr lang="en-US" sz="3000">
                <a:solidFill>
                  <a:srgbClr val="000000"/>
                </a:solidFill>
                <a:latin typeface="Raleway"/>
              </a:rPr>
              <a:t>Reg no. 12222974</a:t>
            </a:r>
          </a:p>
          <a:p>
            <a:pPr algn="ctr">
              <a:lnSpc>
                <a:spcPts val="4890"/>
              </a:lnSpc>
            </a:pPr>
            <a:r>
              <a:rPr lang="en-US" sz="3000">
                <a:solidFill>
                  <a:srgbClr val="000000"/>
                </a:solidFill>
                <a:latin typeface="Raleway"/>
              </a:rPr>
              <a:t>Roll no . 01</a:t>
            </a:r>
          </a:p>
        </p:txBody>
      </p:sp>
      <p:sp>
        <p:nvSpPr>
          <p:cNvPr name="TextBox 14" id="14"/>
          <p:cNvSpPr txBox="true"/>
          <p:nvPr/>
        </p:nvSpPr>
        <p:spPr>
          <a:xfrm rot="0">
            <a:off x="9144000" y="6957355"/>
            <a:ext cx="3575709" cy="1817370"/>
          </a:xfrm>
          <a:prstGeom prst="rect">
            <a:avLst/>
          </a:prstGeom>
        </p:spPr>
        <p:txBody>
          <a:bodyPr anchor="t" rtlCol="false" tIns="0" lIns="0" bIns="0" rIns="0">
            <a:spAutoFit/>
          </a:bodyPr>
          <a:lstStyle/>
          <a:p>
            <a:pPr algn="ctr">
              <a:lnSpc>
                <a:spcPts val="4890"/>
              </a:lnSpc>
            </a:pPr>
            <a:r>
              <a:rPr lang="en-US" sz="3000">
                <a:solidFill>
                  <a:srgbClr val="000000"/>
                </a:solidFill>
                <a:latin typeface="Raleway Bold"/>
              </a:rPr>
              <a:t>Sankap Pattanayak</a:t>
            </a:r>
          </a:p>
          <a:p>
            <a:pPr algn="ctr">
              <a:lnSpc>
                <a:spcPts val="4890"/>
              </a:lnSpc>
            </a:pPr>
            <a:r>
              <a:rPr lang="en-US" sz="3000">
                <a:solidFill>
                  <a:srgbClr val="000000"/>
                </a:solidFill>
                <a:latin typeface="Raleway"/>
              </a:rPr>
              <a:t>Reg no. 12215104</a:t>
            </a:r>
          </a:p>
          <a:p>
            <a:pPr algn="ctr">
              <a:lnSpc>
                <a:spcPts val="4890"/>
              </a:lnSpc>
            </a:pPr>
            <a:r>
              <a:rPr lang="en-US" sz="3000">
                <a:solidFill>
                  <a:srgbClr val="000000"/>
                </a:solidFill>
                <a:latin typeface="Raleway"/>
              </a:rPr>
              <a:t>Roll no . 14</a:t>
            </a:r>
          </a:p>
        </p:txBody>
      </p:sp>
      <p:sp>
        <p:nvSpPr>
          <p:cNvPr name="TextBox 15" id="15"/>
          <p:cNvSpPr txBox="true"/>
          <p:nvPr/>
        </p:nvSpPr>
        <p:spPr>
          <a:xfrm rot="0">
            <a:off x="12401466" y="6957355"/>
            <a:ext cx="3407464" cy="1817370"/>
          </a:xfrm>
          <a:prstGeom prst="rect">
            <a:avLst/>
          </a:prstGeom>
        </p:spPr>
        <p:txBody>
          <a:bodyPr anchor="t" rtlCol="false" tIns="0" lIns="0" bIns="0" rIns="0">
            <a:spAutoFit/>
          </a:bodyPr>
          <a:lstStyle/>
          <a:p>
            <a:pPr algn="ctr">
              <a:lnSpc>
                <a:spcPts val="4890"/>
              </a:lnSpc>
            </a:pPr>
            <a:r>
              <a:rPr lang="en-US" sz="3000">
                <a:solidFill>
                  <a:srgbClr val="000000"/>
                </a:solidFill>
                <a:latin typeface="Raleway Bold"/>
              </a:rPr>
              <a:t>Lokesh</a:t>
            </a:r>
          </a:p>
          <a:p>
            <a:pPr algn="ctr">
              <a:lnSpc>
                <a:spcPts val="4890"/>
              </a:lnSpc>
            </a:pPr>
            <a:r>
              <a:rPr lang="en-US" sz="3000">
                <a:solidFill>
                  <a:srgbClr val="000000"/>
                </a:solidFill>
                <a:latin typeface="Raleway"/>
              </a:rPr>
              <a:t>Reg no. 12216917</a:t>
            </a:r>
          </a:p>
          <a:p>
            <a:pPr algn="ctr">
              <a:lnSpc>
                <a:spcPts val="4890"/>
              </a:lnSpc>
            </a:pPr>
            <a:r>
              <a:rPr lang="en-US" sz="3000">
                <a:solidFill>
                  <a:srgbClr val="000000"/>
                </a:solidFill>
                <a:latin typeface="Raleway"/>
              </a:rPr>
              <a:t>Roll no. 20</a:t>
            </a:r>
          </a:p>
        </p:txBody>
      </p:sp>
      <p:sp>
        <p:nvSpPr>
          <p:cNvPr name="TextBox 16" id="16"/>
          <p:cNvSpPr txBox="true"/>
          <p:nvPr/>
        </p:nvSpPr>
        <p:spPr>
          <a:xfrm rot="0">
            <a:off x="2330870" y="6957355"/>
            <a:ext cx="3465475" cy="2436495"/>
          </a:xfrm>
          <a:prstGeom prst="rect">
            <a:avLst/>
          </a:prstGeom>
        </p:spPr>
        <p:txBody>
          <a:bodyPr anchor="t" rtlCol="false" tIns="0" lIns="0" bIns="0" rIns="0">
            <a:spAutoFit/>
          </a:bodyPr>
          <a:lstStyle/>
          <a:p>
            <a:pPr algn="ctr">
              <a:lnSpc>
                <a:spcPts val="4890"/>
              </a:lnSpc>
            </a:pPr>
            <a:r>
              <a:rPr lang="en-US" sz="3000">
                <a:solidFill>
                  <a:srgbClr val="000000"/>
                </a:solidFill>
                <a:latin typeface="Raleway Bold"/>
              </a:rPr>
              <a:t>Renu Kumari</a:t>
            </a:r>
          </a:p>
          <a:p>
            <a:pPr algn="ctr">
              <a:lnSpc>
                <a:spcPts val="4890"/>
              </a:lnSpc>
            </a:pPr>
            <a:r>
              <a:rPr lang="en-US" sz="3000">
                <a:solidFill>
                  <a:srgbClr val="000000"/>
                </a:solidFill>
                <a:latin typeface="Raleway"/>
              </a:rPr>
              <a:t>Reg no . 12207650</a:t>
            </a:r>
          </a:p>
          <a:p>
            <a:pPr algn="ctr">
              <a:lnSpc>
                <a:spcPts val="4890"/>
              </a:lnSpc>
            </a:pPr>
            <a:r>
              <a:rPr lang="en-US" sz="3000">
                <a:solidFill>
                  <a:srgbClr val="000000"/>
                </a:solidFill>
                <a:latin typeface="Raleway"/>
              </a:rPr>
              <a:t>Roll no . 11</a:t>
            </a:r>
          </a:p>
          <a:p>
            <a:pPr algn="ctr">
              <a:lnSpc>
                <a:spcPts val="4890"/>
              </a:lnSpc>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2792599">
            <a:off x="15869006" y="6270652"/>
            <a:ext cx="3938319" cy="3222261"/>
          </a:xfrm>
          <a:custGeom>
            <a:avLst/>
            <a:gdLst/>
            <a:ahLst/>
            <a:cxnLst/>
            <a:rect r="r" b="b" t="t" l="l"/>
            <a:pathLst>
              <a:path h="3222261" w="3938319">
                <a:moveTo>
                  <a:pt x="0" y="0"/>
                </a:moveTo>
                <a:lnTo>
                  <a:pt x="3938319" y="0"/>
                </a:lnTo>
                <a:lnTo>
                  <a:pt x="3938319" y="3222261"/>
                </a:lnTo>
                <a:lnTo>
                  <a:pt x="0" y="32222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593932">
            <a:off x="12348771" y="-1959981"/>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5970019">
            <a:off x="13558552" y="-3859282"/>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0">
            <a:off x="-1606838" y="9651106"/>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3451795">
            <a:off x="-5080388" y="5141358"/>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4"/>
            <a:stretch>
              <a:fillRect l="0" t="0" r="0" b="0"/>
            </a:stretch>
          </a:blipFill>
        </p:spPr>
      </p:sp>
      <p:sp>
        <p:nvSpPr>
          <p:cNvPr name="Freeform 7" id="7"/>
          <p:cNvSpPr/>
          <p:nvPr/>
        </p:nvSpPr>
        <p:spPr>
          <a:xfrm flipH="false" flipV="false" rot="-4917954">
            <a:off x="-4992845" y="1489398"/>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TextBox 8" id="8"/>
          <p:cNvSpPr txBox="true"/>
          <p:nvPr/>
        </p:nvSpPr>
        <p:spPr>
          <a:xfrm rot="0">
            <a:off x="386585" y="148590"/>
            <a:ext cx="17901415" cy="9865995"/>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Bold"/>
              </a:rPr>
              <a:t>3. </a:t>
            </a:r>
            <a:r>
              <a:rPr lang="en-US" sz="3000" u="sng">
                <a:solidFill>
                  <a:srgbClr val="000000"/>
                </a:solidFill>
                <a:latin typeface="Raleway Bold"/>
              </a:rPr>
              <a:t>Gross Income:</a:t>
            </a:r>
          </a:p>
          <a:p>
            <a:pPr>
              <a:lnSpc>
                <a:spcPts val="4890"/>
              </a:lnSpc>
              <a:spcBef>
                <a:spcPct val="0"/>
              </a:spcBef>
            </a:pPr>
            <a:r>
              <a:rPr lang="en-US" sz="3000">
                <a:solidFill>
                  <a:srgbClr val="000000"/>
                </a:solidFill>
                <a:latin typeface="Raleway Bold"/>
              </a:rPr>
              <a:t>Mean (Average): 15.38</a:t>
            </a:r>
          </a:p>
          <a:p>
            <a:pPr>
              <a:lnSpc>
                <a:spcPts val="4890"/>
              </a:lnSpc>
              <a:spcBef>
                <a:spcPct val="0"/>
              </a:spcBef>
            </a:pPr>
            <a:r>
              <a:rPr lang="en-US" sz="3000">
                <a:solidFill>
                  <a:srgbClr val="000000"/>
                </a:solidFill>
                <a:latin typeface="Raleway"/>
              </a:rPr>
              <a:t>   </a:t>
            </a:r>
            <a:r>
              <a:rPr lang="en-US" sz="3000">
                <a:solidFill>
                  <a:srgbClr val="000000"/>
                </a:solidFill>
                <a:latin typeface="Raleway Bold"/>
              </a:rPr>
              <a:t>Interpretation:</a:t>
            </a:r>
            <a:r>
              <a:rPr lang="en-US" sz="3000">
                <a:solidFill>
                  <a:srgbClr val="000000"/>
                </a:solidFill>
                <a:latin typeface="Raleway"/>
              </a:rPr>
              <a:t> The mean gross income is the average income generated from sales in each transaction. On average, a transaction results in a gross income of approximately $15.38.</a:t>
            </a:r>
          </a:p>
          <a:p>
            <a:pPr>
              <a:lnSpc>
                <a:spcPts val="4890"/>
              </a:lnSpc>
              <a:spcBef>
                <a:spcPct val="0"/>
              </a:spcBef>
            </a:pPr>
            <a:r>
              <a:rPr lang="en-US" sz="3000">
                <a:solidFill>
                  <a:srgbClr val="000000"/>
                </a:solidFill>
                <a:latin typeface="Raleway Bold"/>
              </a:rPr>
              <a:t>Median (50th Percentile): 12.09</a:t>
            </a:r>
          </a:p>
          <a:p>
            <a:pPr>
              <a:lnSpc>
                <a:spcPts val="4890"/>
              </a:lnSpc>
              <a:spcBef>
                <a:spcPct val="0"/>
              </a:spcBef>
            </a:pPr>
            <a:r>
              <a:rPr lang="en-US" sz="3000">
                <a:solidFill>
                  <a:srgbClr val="000000"/>
                </a:solidFill>
                <a:latin typeface="Raleway"/>
              </a:rPr>
              <a:t>   </a:t>
            </a:r>
            <a:r>
              <a:rPr lang="en-US" sz="3000">
                <a:solidFill>
                  <a:srgbClr val="000000"/>
                </a:solidFill>
                <a:latin typeface="Raleway Bold"/>
              </a:rPr>
              <a:t>Interpretation:</a:t>
            </a:r>
            <a:r>
              <a:rPr lang="en-US" sz="3000">
                <a:solidFill>
                  <a:srgbClr val="000000"/>
                </a:solidFill>
                <a:latin typeface="Raleway"/>
              </a:rPr>
              <a:t> The median represents the middle income value. It indicates that half of the transactions generate gross income below $12.09, and half generate income above this value.</a:t>
            </a:r>
          </a:p>
          <a:p>
            <a:pPr>
              <a:lnSpc>
                <a:spcPts val="4890"/>
              </a:lnSpc>
              <a:spcBef>
                <a:spcPct val="0"/>
              </a:spcBef>
            </a:pPr>
            <a:r>
              <a:rPr lang="en-US" sz="3000">
                <a:solidFill>
                  <a:srgbClr val="000000"/>
                </a:solidFill>
                <a:latin typeface="Raleway Bold"/>
              </a:rPr>
              <a:t>Mode: </a:t>
            </a:r>
            <a:r>
              <a:rPr lang="en-US" sz="3000">
                <a:solidFill>
                  <a:srgbClr val="000000"/>
                </a:solidFill>
                <a:latin typeface="Raleway"/>
              </a:rPr>
              <a:t>Multiple modes present</a:t>
            </a:r>
          </a:p>
          <a:p>
            <a:pPr>
              <a:lnSpc>
                <a:spcPts val="4890"/>
              </a:lnSpc>
              <a:spcBef>
                <a:spcPct val="0"/>
              </a:spcBef>
            </a:pPr>
            <a:r>
              <a:rPr lang="en-US" sz="3000">
                <a:solidFill>
                  <a:srgbClr val="000000"/>
                </a:solidFill>
                <a:latin typeface="Raleway"/>
              </a:rPr>
              <a:t>  </a:t>
            </a:r>
            <a:r>
              <a:rPr lang="en-US" sz="3000">
                <a:solidFill>
                  <a:srgbClr val="000000"/>
                </a:solidFill>
                <a:latin typeface="Raleway Bold"/>
              </a:rPr>
              <a:t>  Interpretation: </a:t>
            </a:r>
            <a:r>
              <a:rPr lang="en-US" sz="3000">
                <a:solidFill>
                  <a:srgbClr val="000000"/>
                </a:solidFill>
                <a:latin typeface="Raleway"/>
              </a:rPr>
              <a:t>The presence of multiple modes suggests that there are different income levels or ranges resulting from transactions.</a:t>
            </a:r>
          </a:p>
          <a:p>
            <a:pPr>
              <a:lnSpc>
                <a:spcPts val="4890"/>
              </a:lnSpc>
              <a:spcBef>
                <a:spcPct val="0"/>
              </a:spcBef>
            </a:pPr>
          </a:p>
          <a:p>
            <a:pPr>
              <a:lnSpc>
                <a:spcPts val="4890"/>
              </a:lnSpc>
              <a:spcBef>
                <a:spcPct val="0"/>
              </a:spcBef>
            </a:pPr>
            <a:r>
              <a:rPr lang="en-US" sz="3000">
                <a:solidFill>
                  <a:srgbClr val="000000"/>
                </a:solidFill>
                <a:latin typeface="Raleway Bold"/>
              </a:rPr>
              <a:t>4. </a:t>
            </a:r>
            <a:r>
              <a:rPr lang="en-US" sz="3000" u="sng">
                <a:solidFill>
                  <a:srgbClr val="000000"/>
                </a:solidFill>
                <a:latin typeface="Raleway Bold"/>
              </a:rPr>
              <a:t>Rating:</a:t>
            </a:r>
          </a:p>
          <a:p>
            <a:pPr>
              <a:lnSpc>
                <a:spcPts val="4890"/>
              </a:lnSpc>
              <a:spcBef>
                <a:spcPct val="0"/>
              </a:spcBef>
            </a:pPr>
            <a:r>
              <a:rPr lang="en-US" sz="3000">
                <a:solidFill>
                  <a:srgbClr val="000000"/>
                </a:solidFill>
                <a:latin typeface="Raleway Bold"/>
              </a:rPr>
              <a:t>Mean (Average): 6.97</a:t>
            </a:r>
          </a:p>
          <a:p>
            <a:pPr>
              <a:lnSpc>
                <a:spcPts val="4890"/>
              </a:lnSpc>
              <a:spcBef>
                <a:spcPct val="0"/>
              </a:spcBef>
            </a:pPr>
            <a:r>
              <a:rPr lang="en-US" sz="3000">
                <a:solidFill>
                  <a:srgbClr val="000000"/>
                </a:solidFill>
                <a:latin typeface="Raleway"/>
              </a:rPr>
              <a:t>   </a:t>
            </a:r>
            <a:r>
              <a:rPr lang="en-US" sz="3000">
                <a:solidFill>
                  <a:srgbClr val="000000"/>
                </a:solidFill>
                <a:latin typeface="Raleway Bold"/>
              </a:rPr>
              <a:t>Interpretation:</a:t>
            </a:r>
            <a:r>
              <a:rPr lang="en-US" sz="3000">
                <a:solidFill>
                  <a:srgbClr val="000000"/>
                </a:solidFill>
                <a:latin typeface="Raleway"/>
              </a:rPr>
              <a:t> The mean rating represents the average customer rating for the products or services. On average, customers provide a rating of approximately 6.97, which is relatively close to 7 (on a scale of 1 to 10).</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true" flipV="false" rot="-9560830">
            <a:off x="6938612" y="7720766"/>
            <a:ext cx="8939049" cy="9463300"/>
          </a:xfrm>
          <a:custGeom>
            <a:avLst/>
            <a:gdLst/>
            <a:ahLst/>
            <a:cxnLst/>
            <a:rect r="r" b="b" t="t" l="l"/>
            <a:pathLst>
              <a:path h="9463300" w="8939049">
                <a:moveTo>
                  <a:pt x="8939049" y="0"/>
                </a:moveTo>
                <a:lnTo>
                  <a:pt x="0" y="0"/>
                </a:lnTo>
                <a:lnTo>
                  <a:pt x="0" y="9463300"/>
                </a:lnTo>
                <a:lnTo>
                  <a:pt x="8939049" y="9463300"/>
                </a:lnTo>
                <a:lnTo>
                  <a:pt x="8939049" y="0"/>
                </a:lnTo>
                <a:close/>
              </a:path>
            </a:pathLst>
          </a:custGeom>
          <a:blipFill>
            <a:blip r:embed="rId2"/>
            <a:stretch>
              <a:fillRect l="-17736" t="0" r="0" b="0"/>
            </a:stretch>
          </a:blipFill>
        </p:spPr>
      </p:sp>
      <p:sp>
        <p:nvSpPr>
          <p:cNvPr name="Freeform 3" id="3"/>
          <p:cNvSpPr/>
          <p:nvPr/>
        </p:nvSpPr>
        <p:spPr>
          <a:xfrm flipH="false" flipV="false" rot="-9564093">
            <a:off x="4046691" y="8532590"/>
            <a:ext cx="4288558" cy="3508821"/>
          </a:xfrm>
          <a:custGeom>
            <a:avLst/>
            <a:gdLst/>
            <a:ahLst/>
            <a:cxnLst/>
            <a:rect r="r" b="b" t="t" l="l"/>
            <a:pathLst>
              <a:path h="3508821" w="4288558">
                <a:moveTo>
                  <a:pt x="0" y="0"/>
                </a:moveTo>
                <a:lnTo>
                  <a:pt x="4288558" y="0"/>
                </a:lnTo>
                <a:lnTo>
                  <a:pt x="4288558" y="3508820"/>
                </a:lnTo>
                <a:lnTo>
                  <a:pt x="0" y="35088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800000">
            <a:off x="-2475227" y="6947481"/>
            <a:ext cx="8939049" cy="9463300"/>
          </a:xfrm>
          <a:custGeom>
            <a:avLst/>
            <a:gdLst/>
            <a:ahLst/>
            <a:cxnLst/>
            <a:rect r="r" b="b" t="t" l="l"/>
            <a:pathLst>
              <a:path h="9463300" w="8939049">
                <a:moveTo>
                  <a:pt x="0" y="0"/>
                </a:moveTo>
                <a:lnTo>
                  <a:pt x="8939049" y="0"/>
                </a:lnTo>
                <a:lnTo>
                  <a:pt x="8939049" y="9463300"/>
                </a:lnTo>
                <a:lnTo>
                  <a:pt x="0" y="9463300"/>
                </a:lnTo>
                <a:lnTo>
                  <a:pt x="0" y="0"/>
                </a:lnTo>
                <a:close/>
              </a:path>
            </a:pathLst>
          </a:custGeom>
          <a:blipFill>
            <a:blip r:embed="rId2"/>
            <a:stretch>
              <a:fillRect l="-17736" t="0" r="0" b="0"/>
            </a:stretch>
          </a:blipFill>
        </p:spPr>
      </p:sp>
      <p:sp>
        <p:nvSpPr>
          <p:cNvPr name="Freeform 5" id="5"/>
          <p:cNvSpPr/>
          <p:nvPr/>
        </p:nvSpPr>
        <p:spPr>
          <a:xfrm flipH="false" flipV="false" rot="0">
            <a:off x="-3771997" y="2827464"/>
            <a:ext cx="6513205" cy="7241923"/>
          </a:xfrm>
          <a:custGeom>
            <a:avLst/>
            <a:gdLst/>
            <a:ahLst/>
            <a:cxnLst/>
            <a:rect r="r" b="b" t="t" l="l"/>
            <a:pathLst>
              <a:path h="7241923" w="6513205">
                <a:moveTo>
                  <a:pt x="0" y="0"/>
                </a:moveTo>
                <a:lnTo>
                  <a:pt x="6513204" y="0"/>
                </a:lnTo>
                <a:lnTo>
                  <a:pt x="6513204" y="7241923"/>
                </a:lnTo>
                <a:lnTo>
                  <a:pt x="0" y="7241923"/>
                </a:lnTo>
                <a:lnTo>
                  <a:pt x="0" y="0"/>
                </a:lnTo>
                <a:close/>
              </a:path>
            </a:pathLst>
          </a:custGeom>
          <a:blipFill>
            <a:blip r:embed="rId5"/>
            <a:stretch>
              <a:fillRect l="0" t="0" r="0" b="0"/>
            </a:stretch>
          </a:blipFill>
        </p:spPr>
      </p:sp>
      <p:sp>
        <p:nvSpPr>
          <p:cNvPr name="Freeform 6" id="6"/>
          <p:cNvSpPr/>
          <p:nvPr/>
        </p:nvSpPr>
        <p:spPr>
          <a:xfrm flipH="false" flipV="false" rot="0">
            <a:off x="5164297" y="-3149259"/>
            <a:ext cx="5573082" cy="6196616"/>
          </a:xfrm>
          <a:custGeom>
            <a:avLst/>
            <a:gdLst/>
            <a:ahLst/>
            <a:cxnLst/>
            <a:rect r="r" b="b" t="t" l="l"/>
            <a:pathLst>
              <a:path h="6196616" w="5573082">
                <a:moveTo>
                  <a:pt x="0" y="0"/>
                </a:moveTo>
                <a:lnTo>
                  <a:pt x="5573081" y="0"/>
                </a:lnTo>
                <a:lnTo>
                  <a:pt x="5573081" y="6196616"/>
                </a:lnTo>
                <a:lnTo>
                  <a:pt x="0" y="6196616"/>
                </a:lnTo>
                <a:lnTo>
                  <a:pt x="0" y="0"/>
                </a:lnTo>
                <a:close/>
              </a:path>
            </a:pathLst>
          </a:custGeom>
          <a:blipFill>
            <a:blip r:embed="rId5"/>
            <a:stretch>
              <a:fillRect l="0" t="0" r="0" b="0"/>
            </a:stretch>
          </a:blipFill>
        </p:spPr>
      </p:sp>
      <p:sp>
        <p:nvSpPr>
          <p:cNvPr name="Freeform 7" id="7"/>
          <p:cNvSpPr/>
          <p:nvPr/>
        </p:nvSpPr>
        <p:spPr>
          <a:xfrm flipH="false" flipV="false" rot="0">
            <a:off x="14581104" y="7531620"/>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TextBox 8" id="8"/>
          <p:cNvSpPr txBox="true"/>
          <p:nvPr/>
        </p:nvSpPr>
        <p:spPr>
          <a:xfrm rot="0">
            <a:off x="185743" y="95618"/>
            <a:ext cx="18102257" cy="3674745"/>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Bold"/>
              </a:rPr>
              <a:t>Median (50th Percentile): 7.00</a:t>
            </a:r>
          </a:p>
          <a:p>
            <a:pPr>
              <a:lnSpc>
                <a:spcPts val="4890"/>
              </a:lnSpc>
              <a:spcBef>
                <a:spcPct val="0"/>
              </a:spcBef>
            </a:pPr>
            <a:r>
              <a:rPr lang="en-US" sz="3000">
                <a:solidFill>
                  <a:srgbClr val="000000"/>
                </a:solidFill>
                <a:latin typeface="Raleway"/>
              </a:rPr>
              <a:t>Interpretation: The median represents the middle rating value. It indicates that half of the customer ratings are below 7, and half are above this value.</a:t>
            </a:r>
          </a:p>
          <a:p>
            <a:pPr>
              <a:lnSpc>
                <a:spcPts val="4890"/>
              </a:lnSpc>
              <a:spcBef>
                <a:spcPct val="0"/>
              </a:spcBef>
            </a:pPr>
            <a:r>
              <a:rPr lang="en-US" sz="3000">
                <a:solidFill>
                  <a:srgbClr val="000000"/>
                </a:solidFill>
                <a:latin typeface="Raleway Bold"/>
              </a:rPr>
              <a:t>Mode: 6</a:t>
            </a:r>
          </a:p>
          <a:p>
            <a:pPr>
              <a:lnSpc>
                <a:spcPts val="4890"/>
              </a:lnSpc>
              <a:spcBef>
                <a:spcPct val="0"/>
              </a:spcBef>
            </a:pPr>
            <a:r>
              <a:rPr lang="en-US" sz="3000">
                <a:solidFill>
                  <a:srgbClr val="000000"/>
                </a:solidFill>
                <a:latin typeface="Raleway"/>
              </a:rPr>
              <a:t>Interpretation: The mode, which is 6, is the most common customer rating received, suggesting that many customers provide ratings around this value.</a:t>
            </a:r>
          </a:p>
        </p:txBody>
      </p:sp>
      <p:sp>
        <p:nvSpPr>
          <p:cNvPr name="TextBox 9" id="9"/>
          <p:cNvSpPr txBox="true"/>
          <p:nvPr/>
        </p:nvSpPr>
        <p:spPr>
          <a:xfrm rot="0">
            <a:off x="185743" y="4061269"/>
            <a:ext cx="17259300" cy="3055620"/>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a:rPr>
              <a:t>These measures of central tendency provide insights into the typical or central values of the respective numerical variables in the dataset. They help describe the "average" or "typical" observations within each variable.</a:t>
            </a:r>
          </a:p>
          <a:p>
            <a:pPr>
              <a:lnSpc>
                <a:spcPts val="4890"/>
              </a:lnSpc>
              <a:spcBef>
                <a:spcPct val="0"/>
              </a:spcBef>
            </a:pPr>
          </a:p>
          <a:p>
            <a:pPr>
              <a:lnSpc>
                <a:spcPts val="4890"/>
              </a:lnSpc>
              <a:spcBef>
                <a:spcPct val="0"/>
              </a:spcBef>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901383">
            <a:off x="12060586" y="-1581488"/>
            <a:ext cx="4102262" cy="3356396"/>
          </a:xfrm>
          <a:custGeom>
            <a:avLst/>
            <a:gdLst/>
            <a:ahLst/>
            <a:cxnLst/>
            <a:rect r="r" b="b" t="t" l="l"/>
            <a:pathLst>
              <a:path h="3356396" w="4102262">
                <a:moveTo>
                  <a:pt x="0" y="0"/>
                </a:moveTo>
                <a:lnTo>
                  <a:pt x="4102262" y="0"/>
                </a:lnTo>
                <a:lnTo>
                  <a:pt x="4102262" y="3356397"/>
                </a:lnTo>
                <a:lnTo>
                  <a:pt x="0" y="33563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699999">
            <a:off x="12948119" y="-1691642"/>
            <a:ext cx="8704023" cy="7826367"/>
          </a:xfrm>
          <a:custGeom>
            <a:avLst/>
            <a:gdLst/>
            <a:ahLst/>
            <a:cxnLst/>
            <a:rect r="r" b="b" t="t" l="l"/>
            <a:pathLst>
              <a:path h="7826367" w="8704023">
                <a:moveTo>
                  <a:pt x="0" y="0"/>
                </a:moveTo>
                <a:lnTo>
                  <a:pt x="8704023" y="0"/>
                </a:lnTo>
                <a:lnTo>
                  <a:pt x="8704023" y="7826367"/>
                </a:lnTo>
                <a:lnTo>
                  <a:pt x="0" y="7826367"/>
                </a:lnTo>
                <a:lnTo>
                  <a:pt x="0" y="0"/>
                </a:lnTo>
                <a:close/>
              </a:path>
            </a:pathLst>
          </a:custGeom>
          <a:blipFill>
            <a:blip r:embed="rId4"/>
            <a:stretch>
              <a:fillRect l="0" t="0" r="0" b="0"/>
            </a:stretch>
          </a:blipFill>
        </p:spPr>
      </p:sp>
      <p:sp>
        <p:nvSpPr>
          <p:cNvPr name="Freeform 4" id="4"/>
          <p:cNvSpPr/>
          <p:nvPr/>
        </p:nvSpPr>
        <p:spPr>
          <a:xfrm flipH="false" flipV="false" rot="901383">
            <a:off x="11334656" y="9364732"/>
            <a:ext cx="4102262" cy="3356396"/>
          </a:xfrm>
          <a:custGeom>
            <a:avLst/>
            <a:gdLst/>
            <a:ahLst/>
            <a:cxnLst/>
            <a:rect r="r" b="b" t="t" l="l"/>
            <a:pathLst>
              <a:path h="3356396" w="4102262">
                <a:moveTo>
                  <a:pt x="0" y="0"/>
                </a:moveTo>
                <a:lnTo>
                  <a:pt x="4102262" y="0"/>
                </a:lnTo>
                <a:lnTo>
                  <a:pt x="4102262" y="3356396"/>
                </a:lnTo>
                <a:lnTo>
                  <a:pt x="0" y="33563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3689358">
            <a:off x="12619681" y="6648726"/>
            <a:ext cx="8704023" cy="7826367"/>
          </a:xfrm>
          <a:custGeom>
            <a:avLst/>
            <a:gdLst/>
            <a:ahLst/>
            <a:cxnLst/>
            <a:rect r="r" b="b" t="t" l="l"/>
            <a:pathLst>
              <a:path h="7826367" w="8704023">
                <a:moveTo>
                  <a:pt x="0" y="0"/>
                </a:moveTo>
                <a:lnTo>
                  <a:pt x="8704023" y="0"/>
                </a:lnTo>
                <a:lnTo>
                  <a:pt x="8704023" y="7826368"/>
                </a:lnTo>
                <a:lnTo>
                  <a:pt x="0" y="7826368"/>
                </a:lnTo>
                <a:lnTo>
                  <a:pt x="0" y="0"/>
                </a:lnTo>
                <a:close/>
              </a:path>
            </a:pathLst>
          </a:custGeom>
          <a:blipFill>
            <a:blip r:embed="rId4"/>
            <a:stretch>
              <a:fillRect l="0" t="0" r="0" b="0"/>
            </a:stretch>
          </a:blipFill>
        </p:spPr>
      </p:sp>
      <p:sp>
        <p:nvSpPr>
          <p:cNvPr name="Freeform 6" id="6"/>
          <p:cNvSpPr/>
          <p:nvPr/>
        </p:nvSpPr>
        <p:spPr>
          <a:xfrm flipH="false" flipV="false" rot="0">
            <a:off x="14517160" y="-3086100"/>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7" id="7"/>
          <p:cNvSpPr/>
          <p:nvPr/>
        </p:nvSpPr>
        <p:spPr>
          <a:xfrm flipH="false" flipV="false" rot="3405389">
            <a:off x="13905467" y="5831318"/>
            <a:ext cx="7645315" cy="8500698"/>
          </a:xfrm>
          <a:custGeom>
            <a:avLst/>
            <a:gdLst/>
            <a:ahLst/>
            <a:cxnLst/>
            <a:rect r="r" b="b" t="t" l="l"/>
            <a:pathLst>
              <a:path h="8500698" w="7645315">
                <a:moveTo>
                  <a:pt x="0" y="0"/>
                </a:moveTo>
                <a:lnTo>
                  <a:pt x="7645316" y="0"/>
                </a:lnTo>
                <a:lnTo>
                  <a:pt x="7645316" y="8500698"/>
                </a:lnTo>
                <a:lnTo>
                  <a:pt x="0" y="8500698"/>
                </a:lnTo>
                <a:lnTo>
                  <a:pt x="0" y="0"/>
                </a:lnTo>
                <a:close/>
              </a:path>
            </a:pathLst>
          </a:custGeom>
          <a:blipFill>
            <a:blip r:embed="rId5"/>
            <a:stretch>
              <a:fillRect l="0" t="0" r="0" b="0"/>
            </a:stretch>
          </a:blipFill>
        </p:spPr>
      </p:sp>
      <p:sp>
        <p:nvSpPr>
          <p:cNvPr name="Freeform 8" id="8"/>
          <p:cNvSpPr/>
          <p:nvPr/>
        </p:nvSpPr>
        <p:spPr>
          <a:xfrm flipH="false" flipV="false" rot="3405389">
            <a:off x="3187213" y="-5795695"/>
            <a:ext cx="7645315" cy="8500698"/>
          </a:xfrm>
          <a:custGeom>
            <a:avLst/>
            <a:gdLst/>
            <a:ahLst/>
            <a:cxnLst/>
            <a:rect r="r" b="b" t="t" l="l"/>
            <a:pathLst>
              <a:path h="8500698" w="7645315">
                <a:moveTo>
                  <a:pt x="0" y="0"/>
                </a:moveTo>
                <a:lnTo>
                  <a:pt x="7645315" y="0"/>
                </a:lnTo>
                <a:lnTo>
                  <a:pt x="7645315" y="8500698"/>
                </a:lnTo>
                <a:lnTo>
                  <a:pt x="0" y="8500698"/>
                </a:lnTo>
                <a:lnTo>
                  <a:pt x="0" y="0"/>
                </a:lnTo>
                <a:close/>
              </a:path>
            </a:pathLst>
          </a:custGeom>
          <a:blipFill>
            <a:blip r:embed="rId5"/>
            <a:stretch>
              <a:fillRect l="0" t="0" r="0" b="0"/>
            </a:stretch>
          </a:blipFill>
        </p:spPr>
      </p:sp>
      <p:sp>
        <p:nvSpPr>
          <p:cNvPr name="TextBox 9" id="9"/>
          <p:cNvSpPr txBox="true"/>
          <p:nvPr/>
        </p:nvSpPr>
        <p:spPr>
          <a:xfrm rot="0">
            <a:off x="210938" y="-65215"/>
            <a:ext cx="4975027" cy="694691"/>
          </a:xfrm>
          <a:prstGeom prst="rect">
            <a:avLst/>
          </a:prstGeom>
        </p:spPr>
        <p:txBody>
          <a:bodyPr anchor="t" rtlCol="false" tIns="0" lIns="0" bIns="0" rIns="0">
            <a:spAutoFit/>
          </a:bodyPr>
          <a:lstStyle/>
          <a:p>
            <a:pPr algn="ctr">
              <a:lnSpc>
                <a:spcPts val="5704"/>
              </a:lnSpc>
              <a:spcBef>
                <a:spcPct val="0"/>
              </a:spcBef>
            </a:pPr>
            <a:r>
              <a:rPr lang="en-US" sz="3499">
                <a:solidFill>
                  <a:srgbClr val="000000"/>
                </a:solidFill>
                <a:latin typeface="Raleway Bold"/>
              </a:rPr>
              <a:t>M</a:t>
            </a:r>
            <a:r>
              <a:rPr lang="en-US" sz="3499">
                <a:solidFill>
                  <a:srgbClr val="000000"/>
                </a:solidFill>
                <a:latin typeface="Raleway Bold"/>
              </a:rPr>
              <a:t>easures of Variability </a:t>
            </a:r>
          </a:p>
        </p:txBody>
      </p:sp>
      <p:sp>
        <p:nvSpPr>
          <p:cNvPr name="TextBox 10" id="10"/>
          <p:cNvSpPr txBox="true"/>
          <p:nvPr/>
        </p:nvSpPr>
        <p:spPr>
          <a:xfrm rot="0">
            <a:off x="210938" y="505651"/>
            <a:ext cx="18077062" cy="4912995"/>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a:rPr>
              <a:t>T</a:t>
            </a:r>
            <a:r>
              <a:rPr lang="en-US" sz="3000">
                <a:solidFill>
                  <a:srgbClr val="000000"/>
                </a:solidFill>
                <a:latin typeface="Raleway"/>
              </a:rPr>
              <a:t>he measures of variability (standard deviation) for the relevant numerical variables in the dataset along with their interpretations:</a:t>
            </a:r>
          </a:p>
          <a:p>
            <a:pPr>
              <a:lnSpc>
                <a:spcPts val="4890"/>
              </a:lnSpc>
              <a:spcBef>
                <a:spcPct val="0"/>
              </a:spcBef>
            </a:pPr>
            <a:r>
              <a:rPr lang="en-US" sz="3000">
                <a:solidFill>
                  <a:srgbClr val="000000"/>
                </a:solidFill>
                <a:latin typeface="Raleway Bold"/>
              </a:rPr>
              <a:t>1.</a:t>
            </a:r>
            <a:r>
              <a:rPr lang="en-US" sz="3000" u="sng">
                <a:solidFill>
                  <a:srgbClr val="000000"/>
                </a:solidFill>
                <a:latin typeface="Raleway Bold"/>
              </a:rPr>
              <a:t>Unit Price:</a:t>
            </a:r>
          </a:p>
          <a:p>
            <a:pPr>
              <a:lnSpc>
                <a:spcPts val="4890"/>
              </a:lnSpc>
              <a:spcBef>
                <a:spcPct val="0"/>
              </a:spcBef>
            </a:pPr>
            <a:r>
              <a:rPr lang="en-US" sz="3000">
                <a:solidFill>
                  <a:srgbClr val="000000"/>
                </a:solidFill>
                <a:latin typeface="Raleway Bold"/>
              </a:rPr>
              <a:t>Standard Deviation: 26.48</a:t>
            </a:r>
          </a:p>
          <a:p>
            <a:pPr>
              <a:lnSpc>
                <a:spcPts val="4890"/>
              </a:lnSpc>
              <a:spcBef>
                <a:spcPct val="0"/>
              </a:spcBef>
            </a:pPr>
            <a:r>
              <a:rPr lang="en-US" sz="3000">
                <a:solidFill>
                  <a:srgbClr val="000000"/>
                </a:solidFill>
                <a:latin typeface="Raleway Bold"/>
              </a:rPr>
              <a:t>Interpretation: </a:t>
            </a:r>
            <a:r>
              <a:rPr lang="en-US" sz="3000">
                <a:solidFill>
                  <a:srgbClr val="000000"/>
                </a:solidFill>
                <a:latin typeface="Raleway"/>
              </a:rPr>
              <a:t>The standard deviation for unit price is approximately 26.48. This indicates that the unit prices vary or deviate from the mean (average) unit price by an average of 26.48. A higher standard deviation suggests a wider range of unit prices, meaning there is significant price variability among products.</a:t>
            </a:r>
          </a:p>
        </p:txBody>
      </p:sp>
      <p:sp>
        <p:nvSpPr>
          <p:cNvPr name="TextBox 11" id="11"/>
          <p:cNvSpPr txBox="true"/>
          <p:nvPr/>
        </p:nvSpPr>
        <p:spPr>
          <a:xfrm rot="0">
            <a:off x="210938" y="5547507"/>
            <a:ext cx="18077062" cy="4912995"/>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Bold"/>
              </a:rPr>
              <a:t>Variance: 701.26</a:t>
            </a:r>
          </a:p>
          <a:p>
            <a:pPr>
              <a:lnSpc>
                <a:spcPts val="4890"/>
              </a:lnSpc>
              <a:spcBef>
                <a:spcPct val="0"/>
              </a:spcBef>
            </a:pPr>
            <a:r>
              <a:rPr lang="en-US" sz="3000">
                <a:solidFill>
                  <a:srgbClr val="000000"/>
                </a:solidFill>
                <a:latin typeface="Raleway"/>
              </a:rPr>
              <a:t>I</a:t>
            </a:r>
            <a:r>
              <a:rPr lang="en-US" sz="3000">
                <a:solidFill>
                  <a:srgbClr val="000000"/>
                </a:solidFill>
                <a:latin typeface="Raleway Bold"/>
              </a:rPr>
              <a:t>nterpretation: </a:t>
            </a:r>
            <a:r>
              <a:rPr lang="en-US" sz="3000">
                <a:solidFill>
                  <a:srgbClr val="000000"/>
                </a:solidFill>
                <a:latin typeface="Raleway"/>
              </a:rPr>
              <a:t>The variance of unit prices is 701.26. This indicates that the unit prices are spread out or deviate from the mean unit price by an average squared difference of 700.88. A higher variance suggests a wider range of unit prices.</a:t>
            </a:r>
          </a:p>
          <a:p>
            <a:pPr>
              <a:lnSpc>
                <a:spcPts val="4890"/>
              </a:lnSpc>
              <a:spcBef>
                <a:spcPct val="0"/>
              </a:spcBef>
            </a:pPr>
            <a:r>
              <a:rPr lang="en-US" sz="3000">
                <a:solidFill>
                  <a:srgbClr val="000000"/>
                </a:solidFill>
                <a:latin typeface="Raleway Bold"/>
              </a:rPr>
              <a:t>Range: 89.88</a:t>
            </a:r>
          </a:p>
          <a:p>
            <a:pPr>
              <a:lnSpc>
                <a:spcPts val="4890"/>
              </a:lnSpc>
              <a:spcBef>
                <a:spcPct val="0"/>
              </a:spcBef>
            </a:pPr>
            <a:r>
              <a:rPr lang="en-US" sz="3000">
                <a:solidFill>
                  <a:srgbClr val="000000"/>
                </a:solidFill>
                <a:latin typeface="Raleway Bold"/>
              </a:rPr>
              <a:t>Interpretation: </a:t>
            </a:r>
            <a:r>
              <a:rPr lang="en-US" sz="3000">
                <a:solidFill>
                  <a:srgbClr val="000000"/>
                </a:solidFill>
                <a:latin typeface="Raleway"/>
              </a:rPr>
              <a:t>The range, which is 89.88, represents the difference between the highest and lowest unit prices in the dataset. It indicates the extent of variability in unit prices.</a:t>
            </a:r>
          </a:p>
          <a:p>
            <a:pPr>
              <a:lnSpc>
                <a:spcPts val="4890"/>
              </a:lnSpc>
              <a:spcBef>
                <a:spcPct val="0"/>
              </a:spcBef>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5453136" y="-4416433"/>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2700000">
            <a:off x="-4318660" y="8460554"/>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1120160">
            <a:off x="2750753" y="9227994"/>
            <a:ext cx="3664150" cy="2997941"/>
          </a:xfrm>
          <a:custGeom>
            <a:avLst/>
            <a:gdLst/>
            <a:ahLst/>
            <a:cxnLst/>
            <a:rect r="r" b="b" t="t" l="l"/>
            <a:pathLst>
              <a:path h="2997941" w="3664150">
                <a:moveTo>
                  <a:pt x="0" y="0"/>
                </a:moveTo>
                <a:lnTo>
                  <a:pt x="3664150" y="0"/>
                </a:lnTo>
                <a:lnTo>
                  <a:pt x="3664150" y="2997940"/>
                </a:lnTo>
                <a:lnTo>
                  <a:pt x="0" y="29979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762856">
            <a:off x="4259315" y="-1370749"/>
            <a:ext cx="3664150" cy="2997941"/>
          </a:xfrm>
          <a:custGeom>
            <a:avLst/>
            <a:gdLst/>
            <a:ahLst/>
            <a:cxnLst/>
            <a:rect r="r" b="b" t="t" l="l"/>
            <a:pathLst>
              <a:path h="2997941" w="3664150">
                <a:moveTo>
                  <a:pt x="0" y="0"/>
                </a:moveTo>
                <a:lnTo>
                  <a:pt x="3664150" y="0"/>
                </a:lnTo>
                <a:lnTo>
                  <a:pt x="3664150" y="2997941"/>
                </a:lnTo>
                <a:lnTo>
                  <a:pt x="0" y="29979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7540265">
            <a:off x="-4087867" y="4841299"/>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7" id="7"/>
          <p:cNvSpPr/>
          <p:nvPr/>
        </p:nvSpPr>
        <p:spPr>
          <a:xfrm flipH="false" flipV="false" rot="-7540265">
            <a:off x="11227889" y="-4854416"/>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8" id="8"/>
          <p:cNvSpPr/>
          <p:nvPr/>
        </p:nvSpPr>
        <p:spPr>
          <a:xfrm flipH="false" flipV="false" rot="-7540265">
            <a:off x="14135001" y="7888771"/>
            <a:ext cx="5498133" cy="6113282"/>
          </a:xfrm>
          <a:custGeom>
            <a:avLst/>
            <a:gdLst/>
            <a:ahLst/>
            <a:cxnLst/>
            <a:rect r="r" b="b" t="t" l="l"/>
            <a:pathLst>
              <a:path h="6113282" w="5498133">
                <a:moveTo>
                  <a:pt x="0" y="0"/>
                </a:moveTo>
                <a:lnTo>
                  <a:pt x="5498134" y="0"/>
                </a:lnTo>
                <a:lnTo>
                  <a:pt x="5498134" y="6113283"/>
                </a:lnTo>
                <a:lnTo>
                  <a:pt x="0" y="6113283"/>
                </a:lnTo>
                <a:lnTo>
                  <a:pt x="0" y="0"/>
                </a:lnTo>
                <a:close/>
              </a:path>
            </a:pathLst>
          </a:custGeom>
          <a:blipFill>
            <a:blip r:embed="rId5"/>
            <a:stretch>
              <a:fillRect l="0" t="0" r="0" b="0"/>
            </a:stretch>
          </a:blipFill>
        </p:spPr>
      </p:sp>
      <p:sp>
        <p:nvSpPr>
          <p:cNvPr name="TextBox 9" id="9"/>
          <p:cNvSpPr txBox="true"/>
          <p:nvPr/>
        </p:nvSpPr>
        <p:spPr>
          <a:xfrm rot="0">
            <a:off x="0" y="4396"/>
            <a:ext cx="18288000" cy="5532120"/>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Bold"/>
              </a:rPr>
              <a:t>Interquartile Range (IQR): 45.06</a:t>
            </a:r>
          </a:p>
          <a:p>
            <a:pPr>
              <a:lnSpc>
                <a:spcPts val="4890"/>
              </a:lnSpc>
              <a:spcBef>
                <a:spcPct val="0"/>
              </a:spcBef>
            </a:pPr>
            <a:r>
              <a:rPr lang="en-US" sz="3000">
                <a:solidFill>
                  <a:srgbClr val="000000"/>
                </a:solidFill>
                <a:latin typeface="Raleway Bold"/>
              </a:rPr>
              <a:t>Interpretation:</a:t>
            </a:r>
            <a:r>
              <a:rPr lang="en-US" sz="3000">
                <a:solidFill>
                  <a:srgbClr val="000000"/>
                </a:solidFill>
                <a:latin typeface="Raleway"/>
              </a:rPr>
              <a:t> The IQR, which is 45.06, measures the spread of the middle 50% of unit prices. It indicates the variability of unit prices within this central portion of the dataset.</a:t>
            </a:r>
          </a:p>
          <a:p>
            <a:pPr>
              <a:lnSpc>
                <a:spcPts val="4890"/>
              </a:lnSpc>
              <a:spcBef>
                <a:spcPct val="0"/>
              </a:spcBef>
            </a:pPr>
            <a:r>
              <a:rPr lang="en-US" sz="3000">
                <a:solidFill>
                  <a:srgbClr val="000000"/>
                </a:solidFill>
                <a:latin typeface="Raleway Bold"/>
              </a:rPr>
              <a:t>Coefficient of Variation (CV): 47.57%</a:t>
            </a:r>
          </a:p>
          <a:p>
            <a:pPr>
              <a:lnSpc>
                <a:spcPts val="4890"/>
              </a:lnSpc>
              <a:spcBef>
                <a:spcPct val="0"/>
              </a:spcBef>
            </a:pPr>
            <a:r>
              <a:rPr lang="en-US" sz="3000">
                <a:solidFill>
                  <a:srgbClr val="000000"/>
                </a:solidFill>
                <a:latin typeface="Raleway Bold"/>
              </a:rPr>
              <a:t>Interpretation: </a:t>
            </a:r>
            <a:r>
              <a:rPr lang="en-US" sz="3000">
                <a:solidFill>
                  <a:srgbClr val="000000"/>
                </a:solidFill>
                <a:latin typeface="Raleway"/>
              </a:rPr>
              <a:t>The CV of 47.57% represents the relative variability of unit prices compared to the mean. A higher CV suggests greater relative variability.</a:t>
            </a:r>
          </a:p>
          <a:p>
            <a:pPr>
              <a:lnSpc>
                <a:spcPts val="4890"/>
              </a:lnSpc>
              <a:spcBef>
                <a:spcPct val="0"/>
              </a:spcBef>
            </a:pPr>
            <a:r>
              <a:rPr lang="en-US" sz="3000">
                <a:solidFill>
                  <a:srgbClr val="000000"/>
                </a:solidFill>
                <a:latin typeface="Raleway Bold"/>
              </a:rPr>
              <a:t>Mean Absolute Deviation (MAD): 22.98</a:t>
            </a:r>
          </a:p>
          <a:p>
            <a:pPr>
              <a:lnSpc>
                <a:spcPts val="4890"/>
              </a:lnSpc>
              <a:spcBef>
                <a:spcPct val="0"/>
              </a:spcBef>
            </a:pPr>
            <a:r>
              <a:rPr lang="en-US" sz="3000">
                <a:solidFill>
                  <a:srgbClr val="000000"/>
                </a:solidFill>
                <a:latin typeface="Raleway Bold"/>
              </a:rPr>
              <a:t>Interpretation: </a:t>
            </a:r>
            <a:r>
              <a:rPr lang="en-US" sz="3000">
                <a:solidFill>
                  <a:srgbClr val="000000"/>
                </a:solidFill>
                <a:latin typeface="Raleway"/>
              </a:rPr>
              <a:t>The MAD of 22.98 is the average absolute deviation of unit prices from the mean. It measures the average distance of data points from the mean unit price.</a:t>
            </a:r>
          </a:p>
        </p:txBody>
      </p:sp>
      <p:sp>
        <p:nvSpPr>
          <p:cNvPr name="TextBox 10" id="10"/>
          <p:cNvSpPr txBox="true"/>
          <p:nvPr/>
        </p:nvSpPr>
        <p:spPr>
          <a:xfrm rot="0">
            <a:off x="0" y="5720033"/>
            <a:ext cx="18288000" cy="3674745"/>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Bold"/>
              </a:rPr>
              <a:t>2.</a:t>
            </a:r>
            <a:r>
              <a:rPr lang="en-US" sz="3000" u="sng">
                <a:solidFill>
                  <a:srgbClr val="000000"/>
                </a:solidFill>
                <a:latin typeface="Raleway Bold"/>
              </a:rPr>
              <a:t>Quantity</a:t>
            </a:r>
            <a:r>
              <a:rPr lang="en-US" sz="3000">
                <a:solidFill>
                  <a:srgbClr val="000000"/>
                </a:solidFill>
                <a:latin typeface="Raleway Bold"/>
              </a:rPr>
              <a:t>:</a:t>
            </a:r>
          </a:p>
          <a:p>
            <a:pPr>
              <a:lnSpc>
                <a:spcPts val="4890"/>
              </a:lnSpc>
              <a:spcBef>
                <a:spcPct val="0"/>
              </a:spcBef>
            </a:pPr>
            <a:r>
              <a:rPr lang="en-US" sz="3000">
                <a:solidFill>
                  <a:srgbClr val="000000"/>
                </a:solidFill>
                <a:latin typeface="Raleway Bold"/>
              </a:rPr>
              <a:t>Standard Deviation: 2.92</a:t>
            </a:r>
          </a:p>
          <a:p>
            <a:pPr>
              <a:lnSpc>
                <a:spcPts val="4890"/>
              </a:lnSpc>
              <a:spcBef>
                <a:spcPct val="0"/>
              </a:spcBef>
            </a:pPr>
            <a:r>
              <a:rPr lang="en-US" sz="3000">
                <a:solidFill>
                  <a:srgbClr val="000000"/>
                </a:solidFill>
                <a:latin typeface="Raleway Bold"/>
              </a:rPr>
              <a:t>Interpretation:</a:t>
            </a:r>
            <a:r>
              <a:rPr lang="en-US" sz="3000">
                <a:solidFill>
                  <a:srgbClr val="000000"/>
                </a:solidFill>
                <a:latin typeface="Raleway"/>
              </a:rPr>
              <a:t> The standard deviation for quantity is approximately 2.92. This implies that the quantity of items purchased in each transaction varies or deviates from the mean quantity by an average of 2.92. The lower standard deviation suggests that the quantity of items purchased is relatively consistent across transactions.</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5453136" y="-4416433"/>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2700000">
            <a:off x="-4318660" y="8460554"/>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1120160">
            <a:off x="2750753" y="9227994"/>
            <a:ext cx="3664150" cy="2997941"/>
          </a:xfrm>
          <a:custGeom>
            <a:avLst/>
            <a:gdLst/>
            <a:ahLst/>
            <a:cxnLst/>
            <a:rect r="r" b="b" t="t" l="l"/>
            <a:pathLst>
              <a:path h="2997941" w="3664150">
                <a:moveTo>
                  <a:pt x="0" y="0"/>
                </a:moveTo>
                <a:lnTo>
                  <a:pt x="3664150" y="0"/>
                </a:lnTo>
                <a:lnTo>
                  <a:pt x="3664150" y="2997940"/>
                </a:lnTo>
                <a:lnTo>
                  <a:pt x="0" y="29979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762856">
            <a:off x="4259315" y="-1370749"/>
            <a:ext cx="3664150" cy="2997941"/>
          </a:xfrm>
          <a:custGeom>
            <a:avLst/>
            <a:gdLst/>
            <a:ahLst/>
            <a:cxnLst/>
            <a:rect r="r" b="b" t="t" l="l"/>
            <a:pathLst>
              <a:path h="2997941" w="3664150">
                <a:moveTo>
                  <a:pt x="0" y="0"/>
                </a:moveTo>
                <a:lnTo>
                  <a:pt x="3664150" y="0"/>
                </a:lnTo>
                <a:lnTo>
                  <a:pt x="3664150" y="2997941"/>
                </a:lnTo>
                <a:lnTo>
                  <a:pt x="0" y="29979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7540265">
            <a:off x="-4087867" y="4841299"/>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7" id="7"/>
          <p:cNvSpPr/>
          <p:nvPr/>
        </p:nvSpPr>
        <p:spPr>
          <a:xfrm flipH="false" flipV="false" rot="-7540265">
            <a:off x="11227889" y="-4854416"/>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8" id="8"/>
          <p:cNvSpPr/>
          <p:nvPr/>
        </p:nvSpPr>
        <p:spPr>
          <a:xfrm flipH="false" flipV="false" rot="-7540265">
            <a:off x="14135001" y="7888771"/>
            <a:ext cx="5498133" cy="6113282"/>
          </a:xfrm>
          <a:custGeom>
            <a:avLst/>
            <a:gdLst/>
            <a:ahLst/>
            <a:cxnLst/>
            <a:rect r="r" b="b" t="t" l="l"/>
            <a:pathLst>
              <a:path h="6113282" w="5498133">
                <a:moveTo>
                  <a:pt x="0" y="0"/>
                </a:moveTo>
                <a:lnTo>
                  <a:pt x="5498134" y="0"/>
                </a:lnTo>
                <a:lnTo>
                  <a:pt x="5498134" y="6113283"/>
                </a:lnTo>
                <a:lnTo>
                  <a:pt x="0" y="6113283"/>
                </a:lnTo>
                <a:lnTo>
                  <a:pt x="0" y="0"/>
                </a:lnTo>
                <a:close/>
              </a:path>
            </a:pathLst>
          </a:custGeom>
          <a:blipFill>
            <a:blip r:embed="rId5"/>
            <a:stretch>
              <a:fillRect l="0" t="0" r="0" b="0"/>
            </a:stretch>
          </a:blipFill>
        </p:spPr>
      </p:sp>
      <p:sp>
        <p:nvSpPr>
          <p:cNvPr name="TextBox 9" id="9"/>
          <p:cNvSpPr txBox="true"/>
          <p:nvPr/>
        </p:nvSpPr>
        <p:spPr>
          <a:xfrm rot="0">
            <a:off x="257577" y="148590"/>
            <a:ext cx="18030423" cy="9865995"/>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Bold"/>
              </a:rPr>
              <a:t>Variance: 8.54</a:t>
            </a:r>
          </a:p>
          <a:p>
            <a:pPr>
              <a:lnSpc>
                <a:spcPts val="4890"/>
              </a:lnSpc>
              <a:spcBef>
                <a:spcPct val="0"/>
              </a:spcBef>
            </a:pPr>
            <a:r>
              <a:rPr lang="en-US" sz="3000">
                <a:solidFill>
                  <a:srgbClr val="000000"/>
                </a:solidFill>
                <a:latin typeface="Raleway Bold"/>
              </a:rPr>
              <a:t>Interpretation:</a:t>
            </a:r>
            <a:r>
              <a:rPr lang="en-US" sz="3000">
                <a:solidFill>
                  <a:srgbClr val="000000"/>
                </a:solidFill>
                <a:latin typeface="Raleway"/>
              </a:rPr>
              <a:t> The variance of quantities is 8.54. This indicates that the quantity of items purchased deviates from the mean quantity by an average squared difference of 8.54. A moderate variance suggests a moderate spread in the quantities.</a:t>
            </a:r>
          </a:p>
          <a:p>
            <a:pPr>
              <a:lnSpc>
                <a:spcPts val="4890"/>
              </a:lnSpc>
              <a:spcBef>
                <a:spcPct val="0"/>
              </a:spcBef>
            </a:pPr>
            <a:r>
              <a:rPr lang="en-US" sz="3000">
                <a:solidFill>
                  <a:srgbClr val="000000"/>
                </a:solidFill>
                <a:latin typeface="Raleway Bold"/>
              </a:rPr>
              <a:t>Range: 9</a:t>
            </a:r>
          </a:p>
          <a:p>
            <a:pPr>
              <a:lnSpc>
                <a:spcPts val="4890"/>
              </a:lnSpc>
              <a:spcBef>
                <a:spcPct val="0"/>
              </a:spcBef>
            </a:pPr>
            <a:r>
              <a:rPr lang="en-US" sz="3000">
                <a:solidFill>
                  <a:srgbClr val="000000"/>
                </a:solidFill>
                <a:latin typeface="Raleway Bold"/>
              </a:rPr>
              <a:t>Interpretation: </a:t>
            </a:r>
            <a:r>
              <a:rPr lang="en-US" sz="3000">
                <a:solidFill>
                  <a:srgbClr val="000000"/>
                </a:solidFill>
                <a:latin typeface="Raleway"/>
              </a:rPr>
              <a:t>The range, which is 9, represents the difference between the highest and lowest quantities in the dataset. It indicates the extent of variability in the quantity of items purchased.</a:t>
            </a:r>
          </a:p>
          <a:p>
            <a:pPr>
              <a:lnSpc>
                <a:spcPts val="4890"/>
              </a:lnSpc>
              <a:spcBef>
                <a:spcPct val="0"/>
              </a:spcBef>
            </a:pPr>
            <a:r>
              <a:rPr lang="en-US" sz="3000">
                <a:solidFill>
                  <a:srgbClr val="000000"/>
                </a:solidFill>
                <a:latin typeface="Raleway Bold"/>
              </a:rPr>
              <a:t>Interquartile Range (IQR): 5</a:t>
            </a:r>
          </a:p>
          <a:p>
            <a:pPr>
              <a:lnSpc>
                <a:spcPts val="4890"/>
              </a:lnSpc>
              <a:spcBef>
                <a:spcPct val="0"/>
              </a:spcBef>
            </a:pPr>
            <a:r>
              <a:rPr lang="en-US" sz="3000">
                <a:solidFill>
                  <a:srgbClr val="000000"/>
                </a:solidFill>
                <a:latin typeface="Raleway Bold"/>
              </a:rPr>
              <a:t>Interpretation: </a:t>
            </a:r>
            <a:r>
              <a:rPr lang="en-US" sz="3000">
                <a:solidFill>
                  <a:srgbClr val="000000"/>
                </a:solidFill>
                <a:latin typeface="Raleway"/>
              </a:rPr>
              <a:t>The IQR, which is 5, measures the spread of the middle 50% of quantities. It indicates the variability in quantities within this central portion of the dataset.</a:t>
            </a:r>
          </a:p>
          <a:p>
            <a:pPr>
              <a:lnSpc>
                <a:spcPts val="4890"/>
              </a:lnSpc>
              <a:spcBef>
                <a:spcPct val="0"/>
              </a:spcBef>
            </a:pPr>
            <a:r>
              <a:rPr lang="en-US" sz="3000">
                <a:solidFill>
                  <a:srgbClr val="000000"/>
                </a:solidFill>
                <a:latin typeface="Raleway Bold"/>
              </a:rPr>
              <a:t>Coefficient of Variation (CV): 53.03%</a:t>
            </a:r>
          </a:p>
          <a:p>
            <a:pPr>
              <a:lnSpc>
                <a:spcPts val="4890"/>
              </a:lnSpc>
              <a:spcBef>
                <a:spcPct val="0"/>
              </a:spcBef>
            </a:pPr>
            <a:r>
              <a:rPr lang="en-US" sz="3000">
                <a:solidFill>
                  <a:srgbClr val="000000"/>
                </a:solidFill>
                <a:latin typeface="Raleway Bold"/>
              </a:rPr>
              <a:t>Interpretation: </a:t>
            </a:r>
            <a:r>
              <a:rPr lang="en-US" sz="3000">
                <a:solidFill>
                  <a:srgbClr val="000000"/>
                </a:solidFill>
                <a:latin typeface="Raleway"/>
              </a:rPr>
              <a:t>The CV of 53.03% represents the relative variability of quantities compared to the mean. A moderate CV suggests moderate relative variability.</a:t>
            </a:r>
          </a:p>
          <a:p>
            <a:pPr>
              <a:lnSpc>
                <a:spcPts val="4890"/>
              </a:lnSpc>
              <a:spcBef>
                <a:spcPct val="0"/>
              </a:spcBef>
            </a:pPr>
            <a:r>
              <a:rPr lang="en-US" sz="3000">
                <a:solidFill>
                  <a:srgbClr val="000000"/>
                </a:solidFill>
                <a:latin typeface="Raleway Bold"/>
              </a:rPr>
              <a:t>Mean Absolute Deviation (MAD): 2.53</a:t>
            </a:r>
          </a:p>
          <a:p>
            <a:pPr>
              <a:lnSpc>
                <a:spcPts val="4890"/>
              </a:lnSpc>
              <a:spcBef>
                <a:spcPct val="0"/>
              </a:spcBef>
            </a:pPr>
            <a:r>
              <a:rPr lang="en-US" sz="3000">
                <a:solidFill>
                  <a:srgbClr val="000000"/>
                </a:solidFill>
                <a:latin typeface="Raleway Bold"/>
              </a:rPr>
              <a:t>Interpretation:</a:t>
            </a:r>
            <a:r>
              <a:rPr lang="en-US" sz="3000">
                <a:solidFill>
                  <a:srgbClr val="000000"/>
                </a:solidFill>
                <a:latin typeface="Raleway"/>
              </a:rPr>
              <a:t> The MAD of 2.53 is the average absolute deviation of quantities from the mean. It measures the average distance of data points from the mean quantity.</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5453136" y="-4416433"/>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2700000">
            <a:off x="-4318660" y="8460554"/>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1120160">
            <a:off x="2750753" y="9227994"/>
            <a:ext cx="3664150" cy="2997941"/>
          </a:xfrm>
          <a:custGeom>
            <a:avLst/>
            <a:gdLst/>
            <a:ahLst/>
            <a:cxnLst/>
            <a:rect r="r" b="b" t="t" l="l"/>
            <a:pathLst>
              <a:path h="2997941" w="3664150">
                <a:moveTo>
                  <a:pt x="0" y="0"/>
                </a:moveTo>
                <a:lnTo>
                  <a:pt x="3664150" y="0"/>
                </a:lnTo>
                <a:lnTo>
                  <a:pt x="3664150" y="2997940"/>
                </a:lnTo>
                <a:lnTo>
                  <a:pt x="0" y="29979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762856">
            <a:off x="4259315" y="-1370749"/>
            <a:ext cx="3664150" cy="2997941"/>
          </a:xfrm>
          <a:custGeom>
            <a:avLst/>
            <a:gdLst/>
            <a:ahLst/>
            <a:cxnLst/>
            <a:rect r="r" b="b" t="t" l="l"/>
            <a:pathLst>
              <a:path h="2997941" w="3664150">
                <a:moveTo>
                  <a:pt x="0" y="0"/>
                </a:moveTo>
                <a:lnTo>
                  <a:pt x="3664150" y="0"/>
                </a:lnTo>
                <a:lnTo>
                  <a:pt x="3664150" y="2997941"/>
                </a:lnTo>
                <a:lnTo>
                  <a:pt x="0" y="29979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7540265">
            <a:off x="-4087867" y="4841299"/>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7" id="7"/>
          <p:cNvSpPr/>
          <p:nvPr/>
        </p:nvSpPr>
        <p:spPr>
          <a:xfrm flipH="false" flipV="false" rot="-7540265">
            <a:off x="11227889" y="-4854416"/>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8" id="8"/>
          <p:cNvSpPr/>
          <p:nvPr/>
        </p:nvSpPr>
        <p:spPr>
          <a:xfrm flipH="false" flipV="false" rot="-7540265">
            <a:off x="14135001" y="7888771"/>
            <a:ext cx="5498133" cy="6113282"/>
          </a:xfrm>
          <a:custGeom>
            <a:avLst/>
            <a:gdLst/>
            <a:ahLst/>
            <a:cxnLst/>
            <a:rect r="r" b="b" t="t" l="l"/>
            <a:pathLst>
              <a:path h="6113282" w="5498133">
                <a:moveTo>
                  <a:pt x="0" y="0"/>
                </a:moveTo>
                <a:lnTo>
                  <a:pt x="5498134" y="0"/>
                </a:lnTo>
                <a:lnTo>
                  <a:pt x="5498134" y="6113283"/>
                </a:lnTo>
                <a:lnTo>
                  <a:pt x="0" y="6113283"/>
                </a:lnTo>
                <a:lnTo>
                  <a:pt x="0" y="0"/>
                </a:lnTo>
                <a:close/>
              </a:path>
            </a:pathLst>
          </a:custGeom>
          <a:blipFill>
            <a:blip r:embed="rId5"/>
            <a:stretch>
              <a:fillRect l="0" t="0" r="0" b="0"/>
            </a:stretch>
          </a:blipFill>
        </p:spPr>
      </p:sp>
      <p:sp>
        <p:nvSpPr>
          <p:cNvPr name="TextBox 9" id="9"/>
          <p:cNvSpPr txBox="true"/>
          <p:nvPr/>
        </p:nvSpPr>
        <p:spPr>
          <a:xfrm rot="0">
            <a:off x="257577" y="94372"/>
            <a:ext cx="18030423" cy="3674745"/>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Bold"/>
              </a:rPr>
              <a:t>3.</a:t>
            </a:r>
            <a:r>
              <a:rPr lang="en-US" sz="3000" u="sng">
                <a:solidFill>
                  <a:srgbClr val="000000"/>
                </a:solidFill>
                <a:latin typeface="Raleway Bold"/>
              </a:rPr>
              <a:t>Gross Income</a:t>
            </a:r>
            <a:r>
              <a:rPr lang="en-US" sz="3000">
                <a:solidFill>
                  <a:srgbClr val="000000"/>
                </a:solidFill>
                <a:latin typeface="Raleway Bold"/>
              </a:rPr>
              <a:t>:</a:t>
            </a:r>
          </a:p>
          <a:p>
            <a:pPr>
              <a:lnSpc>
                <a:spcPts val="4890"/>
              </a:lnSpc>
              <a:spcBef>
                <a:spcPct val="0"/>
              </a:spcBef>
            </a:pPr>
            <a:r>
              <a:rPr lang="en-US" sz="3000">
                <a:solidFill>
                  <a:srgbClr val="000000"/>
                </a:solidFill>
                <a:latin typeface="Raleway Bold"/>
              </a:rPr>
              <a:t>Standard Deviation: 11.70</a:t>
            </a:r>
          </a:p>
          <a:p>
            <a:pPr>
              <a:lnSpc>
                <a:spcPts val="4890"/>
              </a:lnSpc>
              <a:spcBef>
                <a:spcPct val="0"/>
              </a:spcBef>
            </a:pPr>
            <a:r>
              <a:rPr lang="en-US" sz="3000">
                <a:solidFill>
                  <a:srgbClr val="000000"/>
                </a:solidFill>
                <a:latin typeface="Raleway Bold"/>
              </a:rPr>
              <a:t>Interpretation: </a:t>
            </a:r>
            <a:r>
              <a:rPr lang="en-US" sz="3000">
                <a:solidFill>
                  <a:srgbClr val="000000"/>
                </a:solidFill>
                <a:latin typeface="Raleway"/>
              </a:rPr>
              <a:t>The standard deviation for gross income is approximately 11.70. This indicates that the gross income generated from sales in each transaction varies or deviates from the mean gross income by an average of 11.70. A higher standard deviation suggests a wide range of income levels resulting from transactions.</a:t>
            </a:r>
          </a:p>
        </p:txBody>
      </p:sp>
      <p:sp>
        <p:nvSpPr>
          <p:cNvPr name="TextBox 10" id="10"/>
          <p:cNvSpPr txBox="true"/>
          <p:nvPr/>
        </p:nvSpPr>
        <p:spPr>
          <a:xfrm rot="0">
            <a:off x="257577" y="3792173"/>
            <a:ext cx="18030423" cy="6151245"/>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Bold"/>
              </a:rPr>
              <a:t>Variance: 136.96</a:t>
            </a:r>
          </a:p>
          <a:p>
            <a:pPr>
              <a:lnSpc>
                <a:spcPts val="4890"/>
              </a:lnSpc>
              <a:spcBef>
                <a:spcPct val="0"/>
              </a:spcBef>
            </a:pPr>
            <a:r>
              <a:rPr lang="en-US" sz="3000">
                <a:solidFill>
                  <a:srgbClr val="000000"/>
                </a:solidFill>
                <a:latin typeface="Raleway Bold"/>
              </a:rPr>
              <a:t>Interpretation: </a:t>
            </a:r>
            <a:r>
              <a:rPr lang="en-US" sz="3000">
                <a:solidFill>
                  <a:srgbClr val="000000"/>
                </a:solidFill>
                <a:latin typeface="Raleway"/>
              </a:rPr>
              <a:t>The variance of gross income is 136.96. This indicates that the gross income generated in transactions deviates from the mean gross income by an average squared difference of 136.96. A higher variance suggests a wider range of income levels.</a:t>
            </a:r>
          </a:p>
          <a:p>
            <a:pPr>
              <a:lnSpc>
                <a:spcPts val="4890"/>
              </a:lnSpc>
              <a:spcBef>
                <a:spcPct val="0"/>
              </a:spcBef>
            </a:pPr>
            <a:r>
              <a:rPr lang="en-US" sz="3000">
                <a:solidFill>
                  <a:srgbClr val="000000"/>
                </a:solidFill>
                <a:latin typeface="Raleway Bold"/>
              </a:rPr>
              <a:t>Range: 49.14</a:t>
            </a:r>
          </a:p>
          <a:p>
            <a:pPr>
              <a:lnSpc>
                <a:spcPts val="4890"/>
              </a:lnSpc>
              <a:spcBef>
                <a:spcPct val="0"/>
              </a:spcBef>
            </a:pPr>
            <a:r>
              <a:rPr lang="en-US" sz="3000">
                <a:solidFill>
                  <a:srgbClr val="000000"/>
                </a:solidFill>
                <a:latin typeface="Raleway Bold"/>
              </a:rPr>
              <a:t>Interpretation:</a:t>
            </a:r>
            <a:r>
              <a:rPr lang="en-US" sz="3000">
                <a:solidFill>
                  <a:srgbClr val="000000"/>
                </a:solidFill>
                <a:latin typeface="Raleway"/>
              </a:rPr>
              <a:t> The range, which is 49.14, represents the difference between the highest and lowest gross incomes in the dataset. It indicates the extent of variability in income.</a:t>
            </a:r>
          </a:p>
          <a:p>
            <a:pPr>
              <a:lnSpc>
                <a:spcPts val="4890"/>
              </a:lnSpc>
              <a:spcBef>
                <a:spcPct val="0"/>
              </a:spcBef>
            </a:pPr>
            <a:r>
              <a:rPr lang="en-US" sz="3000">
                <a:solidFill>
                  <a:srgbClr val="000000"/>
                </a:solidFill>
                <a:latin typeface="Raleway Bold"/>
              </a:rPr>
              <a:t>Interquartile Range (IQR): 16.52</a:t>
            </a:r>
          </a:p>
          <a:p>
            <a:pPr>
              <a:lnSpc>
                <a:spcPts val="4890"/>
              </a:lnSpc>
              <a:spcBef>
                <a:spcPct val="0"/>
              </a:spcBef>
            </a:pPr>
            <a:r>
              <a:rPr lang="en-US" sz="3000">
                <a:solidFill>
                  <a:srgbClr val="000000"/>
                </a:solidFill>
                <a:latin typeface="Raleway Bold"/>
              </a:rPr>
              <a:t>Interpretation: </a:t>
            </a:r>
            <a:r>
              <a:rPr lang="en-US" sz="3000">
                <a:solidFill>
                  <a:srgbClr val="000000"/>
                </a:solidFill>
                <a:latin typeface="Raleway"/>
              </a:rPr>
              <a:t>The IQR, which is 16.52, measures the spread of the middle 50% of gross incomes. It indicates the variability in income within this central portion of the dataset.</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5453136" y="-4416433"/>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2700000">
            <a:off x="-4318660" y="8460554"/>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1120160">
            <a:off x="2750753" y="9227994"/>
            <a:ext cx="3664150" cy="2997941"/>
          </a:xfrm>
          <a:custGeom>
            <a:avLst/>
            <a:gdLst/>
            <a:ahLst/>
            <a:cxnLst/>
            <a:rect r="r" b="b" t="t" l="l"/>
            <a:pathLst>
              <a:path h="2997941" w="3664150">
                <a:moveTo>
                  <a:pt x="0" y="0"/>
                </a:moveTo>
                <a:lnTo>
                  <a:pt x="3664150" y="0"/>
                </a:lnTo>
                <a:lnTo>
                  <a:pt x="3664150" y="2997940"/>
                </a:lnTo>
                <a:lnTo>
                  <a:pt x="0" y="29979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762856">
            <a:off x="4259315" y="-1370749"/>
            <a:ext cx="3664150" cy="2997941"/>
          </a:xfrm>
          <a:custGeom>
            <a:avLst/>
            <a:gdLst/>
            <a:ahLst/>
            <a:cxnLst/>
            <a:rect r="r" b="b" t="t" l="l"/>
            <a:pathLst>
              <a:path h="2997941" w="3664150">
                <a:moveTo>
                  <a:pt x="0" y="0"/>
                </a:moveTo>
                <a:lnTo>
                  <a:pt x="3664150" y="0"/>
                </a:lnTo>
                <a:lnTo>
                  <a:pt x="3664150" y="2997941"/>
                </a:lnTo>
                <a:lnTo>
                  <a:pt x="0" y="29979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7540265">
            <a:off x="-4087867" y="4841299"/>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7" id="7"/>
          <p:cNvSpPr/>
          <p:nvPr/>
        </p:nvSpPr>
        <p:spPr>
          <a:xfrm flipH="false" flipV="false" rot="-7540265">
            <a:off x="11227889" y="-4854416"/>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8" id="8"/>
          <p:cNvSpPr/>
          <p:nvPr/>
        </p:nvSpPr>
        <p:spPr>
          <a:xfrm flipH="false" flipV="false" rot="-7540265">
            <a:off x="14135001" y="7888771"/>
            <a:ext cx="5498133" cy="6113282"/>
          </a:xfrm>
          <a:custGeom>
            <a:avLst/>
            <a:gdLst/>
            <a:ahLst/>
            <a:cxnLst/>
            <a:rect r="r" b="b" t="t" l="l"/>
            <a:pathLst>
              <a:path h="6113282" w="5498133">
                <a:moveTo>
                  <a:pt x="0" y="0"/>
                </a:moveTo>
                <a:lnTo>
                  <a:pt x="5498134" y="0"/>
                </a:lnTo>
                <a:lnTo>
                  <a:pt x="5498134" y="6113283"/>
                </a:lnTo>
                <a:lnTo>
                  <a:pt x="0" y="6113283"/>
                </a:lnTo>
                <a:lnTo>
                  <a:pt x="0" y="0"/>
                </a:lnTo>
                <a:close/>
              </a:path>
            </a:pathLst>
          </a:custGeom>
          <a:blipFill>
            <a:blip r:embed="rId5"/>
            <a:stretch>
              <a:fillRect l="0" t="0" r="0" b="0"/>
            </a:stretch>
          </a:blipFill>
        </p:spPr>
      </p:sp>
      <p:sp>
        <p:nvSpPr>
          <p:cNvPr name="TextBox 9" id="9"/>
          <p:cNvSpPr txBox="true"/>
          <p:nvPr/>
        </p:nvSpPr>
        <p:spPr>
          <a:xfrm rot="0">
            <a:off x="0" y="4396"/>
            <a:ext cx="18288000" cy="3674745"/>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Bold"/>
              </a:rPr>
              <a:t>Coefficient of Variation (CV): 76.10%</a:t>
            </a:r>
          </a:p>
          <a:p>
            <a:pPr>
              <a:lnSpc>
                <a:spcPts val="4890"/>
              </a:lnSpc>
              <a:spcBef>
                <a:spcPct val="0"/>
              </a:spcBef>
            </a:pPr>
            <a:r>
              <a:rPr lang="en-US" sz="3000">
                <a:solidFill>
                  <a:srgbClr val="000000"/>
                </a:solidFill>
                <a:latin typeface="Raleway Bold"/>
              </a:rPr>
              <a:t>Interpretation: </a:t>
            </a:r>
            <a:r>
              <a:rPr lang="en-US" sz="3000">
                <a:solidFill>
                  <a:srgbClr val="000000"/>
                </a:solidFill>
                <a:latin typeface="Raleway"/>
              </a:rPr>
              <a:t>The CV of 76.10% represents the relative variability of gross income compared to the mean. A higher CV suggests significant relative variability.</a:t>
            </a:r>
          </a:p>
          <a:p>
            <a:pPr>
              <a:lnSpc>
                <a:spcPts val="4890"/>
              </a:lnSpc>
              <a:spcBef>
                <a:spcPct val="0"/>
              </a:spcBef>
            </a:pPr>
            <a:r>
              <a:rPr lang="en-US" sz="3000">
                <a:solidFill>
                  <a:srgbClr val="000000"/>
                </a:solidFill>
                <a:latin typeface="Raleway Bold"/>
              </a:rPr>
              <a:t>Mean Absolute Deviation (MAD): 9.62</a:t>
            </a:r>
          </a:p>
          <a:p>
            <a:pPr>
              <a:lnSpc>
                <a:spcPts val="4890"/>
              </a:lnSpc>
              <a:spcBef>
                <a:spcPct val="0"/>
              </a:spcBef>
            </a:pPr>
            <a:r>
              <a:rPr lang="en-US" sz="3000">
                <a:solidFill>
                  <a:srgbClr val="000000"/>
                </a:solidFill>
                <a:latin typeface="Raleway Bold"/>
              </a:rPr>
              <a:t>Interpretation: </a:t>
            </a:r>
            <a:r>
              <a:rPr lang="en-US" sz="3000">
                <a:solidFill>
                  <a:srgbClr val="000000"/>
                </a:solidFill>
                <a:latin typeface="Raleway"/>
              </a:rPr>
              <a:t>The MAD of 9.62 is the average absolute deviation of gross incomes from the mean. It measures the average distance of data points from the mean income.</a:t>
            </a:r>
          </a:p>
        </p:txBody>
      </p:sp>
      <p:sp>
        <p:nvSpPr>
          <p:cNvPr name="TextBox 10" id="10"/>
          <p:cNvSpPr txBox="true"/>
          <p:nvPr/>
        </p:nvSpPr>
        <p:spPr>
          <a:xfrm rot="0">
            <a:off x="0" y="3944573"/>
            <a:ext cx="18288000" cy="3674745"/>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Bold"/>
              </a:rPr>
              <a:t>4. </a:t>
            </a:r>
            <a:r>
              <a:rPr lang="en-US" sz="3000" u="sng">
                <a:solidFill>
                  <a:srgbClr val="000000"/>
                </a:solidFill>
                <a:latin typeface="Raleway Bold"/>
              </a:rPr>
              <a:t>Rating</a:t>
            </a:r>
            <a:r>
              <a:rPr lang="en-US" sz="3000">
                <a:solidFill>
                  <a:srgbClr val="000000"/>
                </a:solidFill>
                <a:latin typeface="Raleway Bold"/>
              </a:rPr>
              <a:t>:</a:t>
            </a:r>
          </a:p>
          <a:p>
            <a:pPr>
              <a:lnSpc>
                <a:spcPts val="4890"/>
              </a:lnSpc>
              <a:spcBef>
                <a:spcPct val="0"/>
              </a:spcBef>
            </a:pPr>
            <a:r>
              <a:rPr lang="en-US" sz="3000">
                <a:solidFill>
                  <a:srgbClr val="000000"/>
                </a:solidFill>
                <a:latin typeface="Raleway Bold"/>
              </a:rPr>
              <a:t>Standard Deviation: 1.72</a:t>
            </a:r>
          </a:p>
          <a:p>
            <a:pPr>
              <a:lnSpc>
                <a:spcPts val="4890"/>
              </a:lnSpc>
              <a:spcBef>
                <a:spcPct val="0"/>
              </a:spcBef>
            </a:pPr>
            <a:r>
              <a:rPr lang="en-US" sz="3000">
                <a:solidFill>
                  <a:srgbClr val="000000"/>
                </a:solidFill>
                <a:latin typeface="Raleway Bold"/>
              </a:rPr>
              <a:t>Interpretation: </a:t>
            </a:r>
            <a:r>
              <a:rPr lang="en-US" sz="3000">
                <a:solidFill>
                  <a:srgbClr val="000000"/>
                </a:solidFill>
                <a:latin typeface="Raleway"/>
              </a:rPr>
              <a:t>The standard deviation for the customer ratings is approximately 1.72. This implies that the customer ratings vary or deviate from the mean rating by an average of 1.72. The lower standard deviation suggests that the customer ratings are relatively close to the mean, indicating less variability in customer satisfaction.</a:t>
            </a:r>
          </a:p>
        </p:txBody>
      </p:sp>
      <p:sp>
        <p:nvSpPr>
          <p:cNvPr name="TextBox 11" id="11"/>
          <p:cNvSpPr txBox="true"/>
          <p:nvPr/>
        </p:nvSpPr>
        <p:spPr>
          <a:xfrm rot="0">
            <a:off x="0" y="7495493"/>
            <a:ext cx="18288000" cy="2436495"/>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Bold"/>
              </a:rPr>
              <a:t>Variance: 2.95</a:t>
            </a:r>
          </a:p>
          <a:p>
            <a:pPr>
              <a:lnSpc>
                <a:spcPts val="4890"/>
              </a:lnSpc>
              <a:spcBef>
                <a:spcPct val="0"/>
              </a:spcBef>
            </a:pPr>
            <a:r>
              <a:rPr lang="en-US" sz="3000">
                <a:solidFill>
                  <a:srgbClr val="000000"/>
                </a:solidFill>
                <a:latin typeface="Raleway Bold"/>
              </a:rPr>
              <a:t>Interpretation: </a:t>
            </a:r>
            <a:r>
              <a:rPr lang="en-US" sz="3000">
                <a:solidFill>
                  <a:srgbClr val="000000"/>
                </a:solidFill>
                <a:latin typeface="Raleway"/>
              </a:rPr>
              <a:t>The variance of ratings is 2.95. This indicates that the customer ratings deviate from the mean rating by an average squared difference of 2.95. A moderate variance suggests moderate variability in customer ratings.</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5453136" y="-4416433"/>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2700000">
            <a:off x="-4318660" y="8460554"/>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1120160">
            <a:off x="2750753" y="9227994"/>
            <a:ext cx="3664150" cy="2997941"/>
          </a:xfrm>
          <a:custGeom>
            <a:avLst/>
            <a:gdLst/>
            <a:ahLst/>
            <a:cxnLst/>
            <a:rect r="r" b="b" t="t" l="l"/>
            <a:pathLst>
              <a:path h="2997941" w="3664150">
                <a:moveTo>
                  <a:pt x="0" y="0"/>
                </a:moveTo>
                <a:lnTo>
                  <a:pt x="3664150" y="0"/>
                </a:lnTo>
                <a:lnTo>
                  <a:pt x="3664150" y="2997940"/>
                </a:lnTo>
                <a:lnTo>
                  <a:pt x="0" y="29979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762856">
            <a:off x="4259315" y="-1370749"/>
            <a:ext cx="3664150" cy="2997941"/>
          </a:xfrm>
          <a:custGeom>
            <a:avLst/>
            <a:gdLst/>
            <a:ahLst/>
            <a:cxnLst/>
            <a:rect r="r" b="b" t="t" l="l"/>
            <a:pathLst>
              <a:path h="2997941" w="3664150">
                <a:moveTo>
                  <a:pt x="0" y="0"/>
                </a:moveTo>
                <a:lnTo>
                  <a:pt x="3664150" y="0"/>
                </a:lnTo>
                <a:lnTo>
                  <a:pt x="3664150" y="2997941"/>
                </a:lnTo>
                <a:lnTo>
                  <a:pt x="0" y="29979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7540265">
            <a:off x="-4087867" y="4841299"/>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7" id="7"/>
          <p:cNvSpPr/>
          <p:nvPr/>
        </p:nvSpPr>
        <p:spPr>
          <a:xfrm flipH="false" flipV="false" rot="-7540265">
            <a:off x="11227889" y="-4854416"/>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8" id="8"/>
          <p:cNvSpPr/>
          <p:nvPr/>
        </p:nvSpPr>
        <p:spPr>
          <a:xfrm flipH="false" flipV="false" rot="-7540265">
            <a:off x="14135001" y="7888771"/>
            <a:ext cx="5498133" cy="6113282"/>
          </a:xfrm>
          <a:custGeom>
            <a:avLst/>
            <a:gdLst/>
            <a:ahLst/>
            <a:cxnLst/>
            <a:rect r="r" b="b" t="t" l="l"/>
            <a:pathLst>
              <a:path h="6113282" w="5498133">
                <a:moveTo>
                  <a:pt x="0" y="0"/>
                </a:moveTo>
                <a:lnTo>
                  <a:pt x="5498134" y="0"/>
                </a:lnTo>
                <a:lnTo>
                  <a:pt x="5498134" y="6113283"/>
                </a:lnTo>
                <a:lnTo>
                  <a:pt x="0" y="6113283"/>
                </a:lnTo>
                <a:lnTo>
                  <a:pt x="0" y="0"/>
                </a:lnTo>
                <a:close/>
              </a:path>
            </a:pathLst>
          </a:custGeom>
          <a:blipFill>
            <a:blip r:embed="rId5"/>
            <a:stretch>
              <a:fillRect l="0" t="0" r="0" b="0"/>
            </a:stretch>
          </a:blipFill>
        </p:spPr>
      </p:sp>
      <p:sp>
        <p:nvSpPr>
          <p:cNvPr name="TextBox 9" id="9"/>
          <p:cNvSpPr txBox="true"/>
          <p:nvPr/>
        </p:nvSpPr>
        <p:spPr>
          <a:xfrm rot="0">
            <a:off x="257577" y="183822"/>
            <a:ext cx="18030423" cy="7389495"/>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Bold"/>
              </a:rPr>
              <a:t>Range: 6</a:t>
            </a:r>
          </a:p>
          <a:p>
            <a:pPr>
              <a:lnSpc>
                <a:spcPts val="4890"/>
              </a:lnSpc>
              <a:spcBef>
                <a:spcPct val="0"/>
              </a:spcBef>
            </a:pPr>
            <a:r>
              <a:rPr lang="en-US" sz="3000">
                <a:solidFill>
                  <a:srgbClr val="000000"/>
                </a:solidFill>
                <a:latin typeface="Raleway Bold"/>
              </a:rPr>
              <a:t>Interpretation:</a:t>
            </a:r>
            <a:r>
              <a:rPr lang="en-US" sz="3000">
                <a:solidFill>
                  <a:srgbClr val="000000"/>
                </a:solidFill>
                <a:latin typeface="Raleway"/>
              </a:rPr>
              <a:t> The range, which is 6, represents the difference between the highest and lowest ratings in the dataset. It indicates the extent of variability in customer satisfaction ratings.</a:t>
            </a:r>
          </a:p>
          <a:p>
            <a:pPr>
              <a:lnSpc>
                <a:spcPts val="4890"/>
              </a:lnSpc>
              <a:spcBef>
                <a:spcPct val="0"/>
              </a:spcBef>
            </a:pPr>
            <a:r>
              <a:rPr lang="en-US" sz="3000">
                <a:solidFill>
                  <a:srgbClr val="000000"/>
                </a:solidFill>
                <a:latin typeface="Raleway Bold"/>
              </a:rPr>
              <a:t>Interquartile Range (IQR): 3</a:t>
            </a:r>
          </a:p>
          <a:p>
            <a:pPr>
              <a:lnSpc>
                <a:spcPts val="4890"/>
              </a:lnSpc>
              <a:spcBef>
                <a:spcPct val="0"/>
              </a:spcBef>
            </a:pPr>
            <a:r>
              <a:rPr lang="en-US" sz="3000">
                <a:solidFill>
                  <a:srgbClr val="000000"/>
                </a:solidFill>
                <a:latin typeface="Raleway Bold"/>
              </a:rPr>
              <a:t>Interpretation:</a:t>
            </a:r>
            <a:r>
              <a:rPr lang="en-US" sz="3000">
                <a:solidFill>
                  <a:srgbClr val="000000"/>
                </a:solidFill>
                <a:latin typeface="Raleway"/>
              </a:rPr>
              <a:t> The IQR, which is 3, measures the spread of the middle 50% of ratings. It indicates the variability in customer satisfaction ratings within this central portion of the dataset.</a:t>
            </a:r>
          </a:p>
          <a:p>
            <a:pPr>
              <a:lnSpc>
                <a:spcPts val="4890"/>
              </a:lnSpc>
              <a:spcBef>
                <a:spcPct val="0"/>
              </a:spcBef>
            </a:pPr>
            <a:r>
              <a:rPr lang="en-US" sz="3000">
                <a:solidFill>
                  <a:srgbClr val="000000"/>
                </a:solidFill>
                <a:latin typeface="Raleway Bold"/>
              </a:rPr>
              <a:t>Coefficient of Variation (CV): 24.63%</a:t>
            </a:r>
          </a:p>
          <a:p>
            <a:pPr>
              <a:lnSpc>
                <a:spcPts val="4890"/>
              </a:lnSpc>
              <a:spcBef>
                <a:spcPct val="0"/>
              </a:spcBef>
            </a:pPr>
            <a:r>
              <a:rPr lang="en-US" sz="3000">
                <a:solidFill>
                  <a:srgbClr val="000000"/>
                </a:solidFill>
                <a:latin typeface="Raleway Bold"/>
              </a:rPr>
              <a:t>Interpretation:</a:t>
            </a:r>
            <a:r>
              <a:rPr lang="en-US" sz="3000">
                <a:solidFill>
                  <a:srgbClr val="000000"/>
                </a:solidFill>
                <a:latin typeface="Raleway"/>
              </a:rPr>
              <a:t> The CV of 24.63% represents the relative variability of ratings compared to the mean. A moderate CV suggests moderate relative variability.</a:t>
            </a:r>
          </a:p>
          <a:p>
            <a:pPr>
              <a:lnSpc>
                <a:spcPts val="4890"/>
              </a:lnSpc>
              <a:spcBef>
                <a:spcPct val="0"/>
              </a:spcBef>
            </a:pPr>
            <a:r>
              <a:rPr lang="en-US" sz="3000">
                <a:solidFill>
                  <a:srgbClr val="000000"/>
                </a:solidFill>
                <a:latin typeface="Raleway Bold"/>
              </a:rPr>
              <a:t>Mean Absolute Deviation (MAD): 1.48</a:t>
            </a:r>
          </a:p>
          <a:p>
            <a:pPr>
              <a:lnSpc>
                <a:spcPts val="4890"/>
              </a:lnSpc>
              <a:spcBef>
                <a:spcPct val="0"/>
              </a:spcBef>
            </a:pPr>
            <a:r>
              <a:rPr lang="en-US" sz="3000">
                <a:solidFill>
                  <a:srgbClr val="000000"/>
                </a:solidFill>
                <a:latin typeface="Raleway Bold"/>
              </a:rPr>
              <a:t>Interpretation:</a:t>
            </a:r>
            <a:r>
              <a:rPr lang="en-US" sz="3000">
                <a:solidFill>
                  <a:srgbClr val="000000"/>
                </a:solidFill>
                <a:latin typeface="Raleway"/>
              </a:rPr>
              <a:t> The MAD of 1.48 is the average absolute deviation of ratings from the mean. It measures the average distance of data points from the mean rating.</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9143347">
            <a:off x="2104989" y="9087857"/>
            <a:ext cx="5262259" cy="4305485"/>
          </a:xfrm>
          <a:custGeom>
            <a:avLst/>
            <a:gdLst/>
            <a:ahLst/>
            <a:cxnLst/>
            <a:rect r="r" b="b" t="t" l="l"/>
            <a:pathLst>
              <a:path h="4305485" w="5262259">
                <a:moveTo>
                  <a:pt x="0" y="0"/>
                </a:moveTo>
                <a:lnTo>
                  <a:pt x="5262259" y="0"/>
                </a:lnTo>
                <a:lnTo>
                  <a:pt x="5262259" y="4305485"/>
                </a:lnTo>
                <a:lnTo>
                  <a:pt x="0" y="4305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769517">
            <a:off x="-3522076" y="5012423"/>
            <a:ext cx="6545961" cy="8229600"/>
          </a:xfrm>
          <a:custGeom>
            <a:avLst/>
            <a:gdLst/>
            <a:ahLst/>
            <a:cxnLst/>
            <a:rect r="r" b="b" t="t" l="l"/>
            <a:pathLst>
              <a:path h="8229600" w="6545961">
                <a:moveTo>
                  <a:pt x="0" y="0"/>
                </a:moveTo>
                <a:lnTo>
                  <a:pt x="6545961" y="0"/>
                </a:lnTo>
                <a:lnTo>
                  <a:pt x="6545961"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0">
            <a:off x="-1854116" y="5018944"/>
            <a:ext cx="5566488" cy="6189284"/>
          </a:xfrm>
          <a:custGeom>
            <a:avLst/>
            <a:gdLst/>
            <a:ahLst/>
            <a:cxnLst/>
            <a:rect r="r" b="b" t="t" l="l"/>
            <a:pathLst>
              <a:path h="6189284" w="5566488">
                <a:moveTo>
                  <a:pt x="0" y="0"/>
                </a:moveTo>
                <a:lnTo>
                  <a:pt x="5566487" y="0"/>
                </a:lnTo>
                <a:lnTo>
                  <a:pt x="5566487" y="6189285"/>
                </a:lnTo>
                <a:lnTo>
                  <a:pt x="0" y="6189285"/>
                </a:lnTo>
                <a:lnTo>
                  <a:pt x="0" y="0"/>
                </a:lnTo>
                <a:close/>
              </a:path>
            </a:pathLst>
          </a:custGeom>
          <a:blipFill>
            <a:blip r:embed="rId5"/>
            <a:stretch>
              <a:fillRect l="0" t="0" r="0" b="0"/>
            </a:stretch>
          </a:blipFill>
        </p:spPr>
      </p:sp>
      <p:sp>
        <p:nvSpPr>
          <p:cNvPr name="Freeform 5" id="5"/>
          <p:cNvSpPr/>
          <p:nvPr/>
        </p:nvSpPr>
        <p:spPr>
          <a:xfrm flipH="false" flipV="false" rot="-9143347">
            <a:off x="10281097" y="-2518106"/>
            <a:ext cx="5262259" cy="4305485"/>
          </a:xfrm>
          <a:custGeom>
            <a:avLst/>
            <a:gdLst/>
            <a:ahLst/>
            <a:cxnLst/>
            <a:rect r="r" b="b" t="t" l="l"/>
            <a:pathLst>
              <a:path h="4305485" w="5262259">
                <a:moveTo>
                  <a:pt x="0" y="0"/>
                </a:moveTo>
                <a:lnTo>
                  <a:pt x="5262259" y="0"/>
                </a:lnTo>
                <a:lnTo>
                  <a:pt x="5262259" y="4305485"/>
                </a:lnTo>
                <a:lnTo>
                  <a:pt x="0" y="4305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635208">
            <a:off x="13989562" y="-2748198"/>
            <a:ext cx="6545961" cy="8229600"/>
          </a:xfrm>
          <a:custGeom>
            <a:avLst/>
            <a:gdLst/>
            <a:ahLst/>
            <a:cxnLst/>
            <a:rect r="r" b="b" t="t" l="l"/>
            <a:pathLst>
              <a:path h="8229600" w="6545961">
                <a:moveTo>
                  <a:pt x="0" y="0"/>
                </a:moveTo>
                <a:lnTo>
                  <a:pt x="6545961" y="0"/>
                </a:lnTo>
                <a:lnTo>
                  <a:pt x="6545961" y="8229600"/>
                </a:lnTo>
                <a:lnTo>
                  <a:pt x="0" y="8229600"/>
                </a:lnTo>
                <a:lnTo>
                  <a:pt x="0" y="0"/>
                </a:lnTo>
                <a:close/>
              </a:path>
            </a:pathLst>
          </a:custGeom>
          <a:blipFill>
            <a:blip r:embed="rId4"/>
            <a:stretch>
              <a:fillRect l="0" t="0" r="0" b="0"/>
            </a:stretch>
          </a:blipFill>
        </p:spPr>
      </p:sp>
      <p:sp>
        <p:nvSpPr>
          <p:cNvPr name="Freeform 7" id="7"/>
          <p:cNvSpPr/>
          <p:nvPr/>
        </p:nvSpPr>
        <p:spPr>
          <a:xfrm flipH="false" flipV="false" rot="1802367">
            <a:off x="12113412" y="7647789"/>
            <a:ext cx="5566488" cy="6189284"/>
          </a:xfrm>
          <a:custGeom>
            <a:avLst/>
            <a:gdLst/>
            <a:ahLst/>
            <a:cxnLst/>
            <a:rect r="r" b="b" t="t" l="l"/>
            <a:pathLst>
              <a:path h="6189284" w="5566488">
                <a:moveTo>
                  <a:pt x="0" y="0"/>
                </a:moveTo>
                <a:lnTo>
                  <a:pt x="5566488" y="0"/>
                </a:lnTo>
                <a:lnTo>
                  <a:pt x="5566488" y="6189284"/>
                </a:lnTo>
                <a:lnTo>
                  <a:pt x="0" y="6189284"/>
                </a:lnTo>
                <a:lnTo>
                  <a:pt x="0" y="0"/>
                </a:lnTo>
                <a:close/>
              </a:path>
            </a:pathLst>
          </a:custGeom>
          <a:blipFill>
            <a:blip r:embed="rId5"/>
            <a:stretch>
              <a:fillRect l="0" t="0" r="0" b="0"/>
            </a:stretch>
          </a:blipFill>
        </p:spPr>
      </p:sp>
      <p:sp>
        <p:nvSpPr>
          <p:cNvPr name="Freeform 8" id="8"/>
          <p:cNvSpPr/>
          <p:nvPr/>
        </p:nvSpPr>
        <p:spPr>
          <a:xfrm flipH="false" flipV="false" rot="2471251">
            <a:off x="14876312" y="-586201"/>
            <a:ext cx="5566488" cy="6189284"/>
          </a:xfrm>
          <a:custGeom>
            <a:avLst/>
            <a:gdLst/>
            <a:ahLst/>
            <a:cxnLst/>
            <a:rect r="r" b="b" t="t" l="l"/>
            <a:pathLst>
              <a:path h="6189284" w="5566488">
                <a:moveTo>
                  <a:pt x="0" y="0"/>
                </a:moveTo>
                <a:lnTo>
                  <a:pt x="5566488" y="0"/>
                </a:lnTo>
                <a:lnTo>
                  <a:pt x="5566488" y="6189284"/>
                </a:lnTo>
                <a:lnTo>
                  <a:pt x="0" y="6189284"/>
                </a:lnTo>
                <a:lnTo>
                  <a:pt x="0" y="0"/>
                </a:lnTo>
                <a:close/>
              </a:path>
            </a:pathLst>
          </a:custGeom>
          <a:blipFill>
            <a:blip r:embed="rId5"/>
            <a:stretch>
              <a:fillRect l="0" t="0" r="0" b="0"/>
            </a:stretch>
          </a:blipFill>
        </p:spPr>
      </p:sp>
      <p:sp>
        <p:nvSpPr>
          <p:cNvPr name="TextBox 9" id="9"/>
          <p:cNvSpPr txBox="true"/>
          <p:nvPr/>
        </p:nvSpPr>
        <p:spPr>
          <a:xfrm rot="0">
            <a:off x="239852" y="-17144"/>
            <a:ext cx="4051935" cy="694691"/>
          </a:xfrm>
          <a:prstGeom prst="rect">
            <a:avLst/>
          </a:prstGeom>
        </p:spPr>
        <p:txBody>
          <a:bodyPr anchor="t" rtlCol="false" tIns="0" lIns="0" bIns="0" rIns="0">
            <a:spAutoFit/>
          </a:bodyPr>
          <a:lstStyle/>
          <a:p>
            <a:pPr algn="ctr">
              <a:lnSpc>
                <a:spcPts val="5704"/>
              </a:lnSpc>
              <a:spcBef>
                <a:spcPct val="0"/>
              </a:spcBef>
            </a:pPr>
            <a:r>
              <a:rPr lang="en-US" sz="3499">
                <a:solidFill>
                  <a:srgbClr val="000000"/>
                </a:solidFill>
                <a:latin typeface="Raleway Bold"/>
              </a:rPr>
              <a:t>M</a:t>
            </a:r>
            <a:r>
              <a:rPr lang="en-US" sz="3499">
                <a:solidFill>
                  <a:srgbClr val="000000"/>
                </a:solidFill>
                <a:latin typeface="Raleway Bold"/>
              </a:rPr>
              <a:t>easures of Shape</a:t>
            </a:r>
          </a:p>
        </p:txBody>
      </p:sp>
      <p:sp>
        <p:nvSpPr>
          <p:cNvPr name="TextBox 10" id="10"/>
          <p:cNvSpPr txBox="true"/>
          <p:nvPr/>
        </p:nvSpPr>
        <p:spPr>
          <a:xfrm rot="0">
            <a:off x="239852" y="705567"/>
            <a:ext cx="17259300" cy="1198245"/>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a:rPr>
              <a:t>Measures of shape describe the characteristics of the distribution of data. Common measures of shape include skewness and kurtosis.</a:t>
            </a:r>
          </a:p>
        </p:txBody>
      </p:sp>
      <p:sp>
        <p:nvSpPr>
          <p:cNvPr name="TextBox 11" id="11"/>
          <p:cNvSpPr txBox="true"/>
          <p:nvPr/>
        </p:nvSpPr>
        <p:spPr>
          <a:xfrm rot="0">
            <a:off x="239852" y="1932387"/>
            <a:ext cx="18048148" cy="5532120"/>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Bold"/>
              </a:rPr>
              <a:t>1.</a:t>
            </a:r>
            <a:r>
              <a:rPr lang="en-US" sz="3000" u="sng">
                <a:solidFill>
                  <a:srgbClr val="000000"/>
                </a:solidFill>
                <a:latin typeface="Raleway Bold"/>
              </a:rPr>
              <a:t>Unit Price</a:t>
            </a:r>
            <a:r>
              <a:rPr lang="en-US" sz="3000">
                <a:solidFill>
                  <a:srgbClr val="000000"/>
                </a:solidFill>
                <a:latin typeface="Raleway Bold"/>
              </a:rPr>
              <a:t>:</a:t>
            </a:r>
          </a:p>
          <a:p>
            <a:pPr>
              <a:lnSpc>
                <a:spcPts val="4890"/>
              </a:lnSpc>
              <a:spcBef>
                <a:spcPct val="0"/>
              </a:spcBef>
            </a:pPr>
            <a:r>
              <a:rPr lang="en-US" sz="3000">
                <a:solidFill>
                  <a:srgbClr val="000000"/>
                </a:solidFill>
                <a:latin typeface="Raleway Bold"/>
              </a:rPr>
              <a:t>Skewness: 0.01</a:t>
            </a:r>
          </a:p>
          <a:p>
            <a:pPr>
              <a:lnSpc>
                <a:spcPts val="4890"/>
              </a:lnSpc>
              <a:spcBef>
                <a:spcPct val="0"/>
              </a:spcBef>
            </a:pPr>
            <a:r>
              <a:rPr lang="en-US" sz="3000">
                <a:solidFill>
                  <a:srgbClr val="000000"/>
                </a:solidFill>
                <a:latin typeface="Raleway Bold"/>
              </a:rPr>
              <a:t>Interpretation: </a:t>
            </a:r>
            <a:r>
              <a:rPr lang="en-US" sz="3000">
                <a:solidFill>
                  <a:srgbClr val="000000"/>
                </a:solidFill>
                <a:latin typeface="Raleway"/>
              </a:rPr>
              <a:t>The distribution of unit prices has a slight positive skew, indicating that it is slightly right-skewed. This means that the tail on the right side of the distribution is longer, and there are a few high-priced items.</a:t>
            </a:r>
          </a:p>
          <a:p>
            <a:pPr>
              <a:lnSpc>
                <a:spcPts val="4890"/>
              </a:lnSpc>
              <a:spcBef>
                <a:spcPct val="0"/>
              </a:spcBef>
            </a:pPr>
            <a:r>
              <a:rPr lang="en-US" sz="3000">
                <a:solidFill>
                  <a:srgbClr val="000000"/>
                </a:solidFill>
                <a:latin typeface="Raleway Bold"/>
              </a:rPr>
              <a:t>Kurtosis: -1.22</a:t>
            </a:r>
          </a:p>
          <a:p>
            <a:pPr>
              <a:lnSpc>
                <a:spcPts val="4890"/>
              </a:lnSpc>
              <a:spcBef>
                <a:spcPct val="0"/>
              </a:spcBef>
            </a:pPr>
            <a:r>
              <a:rPr lang="en-US" sz="3000">
                <a:solidFill>
                  <a:srgbClr val="000000"/>
                </a:solidFill>
                <a:latin typeface="Raleway Bold"/>
              </a:rPr>
              <a:t>Interpretation: </a:t>
            </a:r>
            <a:r>
              <a:rPr lang="en-US" sz="3000">
                <a:solidFill>
                  <a:srgbClr val="000000"/>
                </a:solidFill>
                <a:latin typeface="Raleway"/>
              </a:rPr>
              <a:t>The distribution of unit prices has a kurtosis value close to -1, suggesting that it is approximately mesokurtic. This means that the central portion of the distribution is similar in peakiness to a normal distribution.</a:t>
            </a:r>
          </a:p>
        </p:txBody>
      </p:sp>
      <p:sp>
        <p:nvSpPr>
          <p:cNvPr name="TextBox 12" id="12"/>
          <p:cNvSpPr txBox="true"/>
          <p:nvPr/>
        </p:nvSpPr>
        <p:spPr>
          <a:xfrm rot="0">
            <a:off x="239852" y="7493082"/>
            <a:ext cx="18048148" cy="2436495"/>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Bold"/>
              </a:rPr>
              <a:t>2.</a:t>
            </a:r>
            <a:r>
              <a:rPr lang="en-US" sz="3000" u="sng">
                <a:solidFill>
                  <a:srgbClr val="000000"/>
                </a:solidFill>
                <a:latin typeface="Raleway Bold"/>
              </a:rPr>
              <a:t>Quantity</a:t>
            </a:r>
            <a:r>
              <a:rPr lang="en-US" sz="3000">
                <a:solidFill>
                  <a:srgbClr val="000000"/>
                </a:solidFill>
                <a:latin typeface="Raleway Bold"/>
              </a:rPr>
              <a:t>:</a:t>
            </a:r>
          </a:p>
          <a:p>
            <a:pPr>
              <a:lnSpc>
                <a:spcPts val="4890"/>
              </a:lnSpc>
              <a:spcBef>
                <a:spcPct val="0"/>
              </a:spcBef>
            </a:pPr>
            <a:r>
              <a:rPr lang="en-US" sz="3000">
                <a:solidFill>
                  <a:srgbClr val="000000"/>
                </a:solidFill>
                <a:latin typeface="Raleway Bold"/>
              </a:rPr>
              <a:t>Skewness: 0.01</a:t>
            </a:r>
          </a:p>
          <a:p>
            <a:pPr>
              <a:lnSpc>
                <a:spcPts val="4890"/>
              </a:lnSpc>
              <a:spcBef>
                <a:spcPct val="0"/>
              </a:spcBef>
            </a:pPr>
            <a:r>
              <a:rPr lang="en-US" sz="3000">
                <a:solidFill>
                  <a:srgbClr val="000000"/>
                </a:solidFill>
                <a:latin typeface="Raleway Bold"/>
              </a:rPr>
              <a:t>Interpretation:</a:t>
            </a:r>
            <a:r>
              <a:rPr lang="en-US" sz="3000">
                <a:solidFill>
                  <a:srgbClr val="000000"/>
                </a:solidFill>
                <a:latin typeface="Raleway"/>
              </a:rPr>
              <a:t> The distribution of quantities purchased has a close to 0. This means that the tail on the left side of the distribution is slightly longer.</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9143347">
            <a:off x="2104989" y="9087857"/>
            <a:ext cx="5262259" cy="4305485"/>
          </a:xfrm>
          <a:custGeom>
            <a:avLst/>
            <a:gdLst/>
            <a:ahLst/>
            <a:cxnLst/>
            <a:rect r="r" b="b" t="t" l="l"/>
            <a:pathLst>
              <a:path h="4305485" w="5262259">
                <a:moveTo>
                  <a:pt x="0" y="0"/>
                </a:moveTo>
                <a:lnTo>
                  <a:pt x="5262259" y="0"/>
                </a:lnTo>
                <a:lnTo>
                  <a:pt x="5262259" y="4305485"/>
                </a:lnTo>
                <a:lnTo>
                  <a:pt x="0" y="4305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769517">
            <a:off x="-3522076" y="5012423"/>
            <a:ext cx="6545961" cy="8229600"/>
          </a:xfrm>
          <a:custGeom>
            <a:avLst/>
            <a:gdLst/>
            <a:ahLst/>
            <a:cxnLst/>
            <a:rect r="r" b="b" t="t" l="l"/>
            <a:pathLst>
              <a:path h="8229600" w="6545961">
                <a:moveTo>
                  <a:pt x="0" y="0"/>
                </a:moveTo>
                <a:lnTo>
                  <a:pt x="6545961" y="0"/>
                </a:lnTo>
                <a:lnTo>
                  <a:pt x="6545961"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0">
            <a:off x="-1854116" y="5018944"/>
            <a:ext cx="5566488" cy="6189284"/>
          </a:xfrm>
          <a:custGeom>
            <a:avLst/>
            <a:gdLst/>
            <a:ahLst/>
            <a:cxnLst/>
            <a:rect r="r" b="b" t="t" l="l"/>
            <a:pathLst>
              <a:path h="6189284" w="5566488">
                <a:moveTo>
                  <a:pt x="0" y="0"/>
                </a:moveTo>
                <a:lnTo>
                  <a:pt x="5566487" y="0"/>
                </a:lnTo>
                <a:lnTo>
                  <a:pt x="5566487" y="6189285"/>
                </a:lnTo>
                <a:lnTo>
                  <a:pt x="0" y="6189285"/>
                </a:lnTo>
                <a:lnTo>
                  <a:pt x="0" y="0"/>
                </a:lnTo>
                <a:close/>
              </a:path>
            </a:pathLst>
          </a:custGeom>
          <a:blipFill>
            <a:blip r:embed="rId5"/>
            <a:stretch>
              <a:fillRect l="0" t="0" r="0" b="0"/>
            </a:stretch>
          </a:blipFill>
        </p:spPr>
      </p:sp>
      <p:sp>
        <p:nvSpPr>
          <p:cNvPr name="Freeform 5" id="5"/>
          <p:cNvSpPr/>
          <p:nvPr/>
        </p:nvSpPr>
        <p:spPr>
          <a:xfrm flipH="false" flipV="false" rot="-9143347">
            <a:off x="10281097" y="-2518106"/>
            <a:ext cx="5262259" cy="4305485"/>
          </a:xfrm>
          <a:custGeom>
            <a:avLst/>
            <a:gdLst/>
            <a:ahLst/>
            <a:cxnLst/>
            <a:rect r="r" b="b" t="t" l="l"/>
            <a:pathLst>
              <a:path h="4305485" w="5262259">
                <a:moveTo>
                  <a:pt x="0" y="0"/>
                </a:moveTo>
                <a:lnTo>
                  <a:pt x="5262259" y="0"/>
                </a:lnTo>
                <a:lnTo>
                  <a:pt x="5262259" y="4305485"/>
                </a:lnTo>
                <a:lnTo>
                  <a:pt x="0" y="4305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635208">
            <a:off x="13989562" y="-2748198"/>
            <a:ext cx="6545961" cy="8229600"/>
          </a:xfrm>
          <a:custGeom>
            <a:avLst/>
            <a:gdLst/>
            <a:ahLst/>
            <a:cxnLst/>
            <a:rect r="r" b="b" t="t" l="l"/>
            <a:pathLst>
              <a:path h="8229600" w="6545961">
                <a:moveTo>
                  <a:pt x="0" y="0"/>
                </a:moveTo>
                <a:lnTo>
                  <a:pt x="6545961" y="0"/>
                </a:lnTo>
                <a:lnTo>
                  <a:pt x="6545961" y="8229600"/>
                </a:lnTo>
                <a:lnTo>
                  <a:pt x="0" y="8229600"/>
                </a:lnTo>
                <a:lnTo>
                  <a:pt x="0" y="0"/>
                </a:lnTo>
                <a:close/>
              </a:path>
            </a:pathLst>
          </a:custGeom>
          <a:blipFill>
            <a:blip r:embed="rId4"/>
            <a:stretch>
              <a:fillRect l="0" t="0" r="0" b="0"/>
            </a:stretch>
          </a:blipFill>
        </p:spPr>
      </p:sp>
      <p:sp>
        <p:nvSpPr>
          <p:cNvPr name="Freeform 7" id="7"/>
          <p:cNvSpPr/>
          <p:nvPr/>
        </p:nvSpPr>
        <p:spPr>
          <a:xfrm flipH="false" flipV="false" rot="1802367">
            <a:off x="12113412" y="7647789"/>
            <a:ext cx="5566488" cy="6189284"/>
          </a:xfrm>
          <a:custGeom>
            <a:avLst/>
            <a:gdLst/>
            <a:ahLst/>
            <a:cxnLst/>
            <a:rect r="r" b="b" t="t" l="l"/>
            <a:pathLst>
              <a:path h="6189284" w="5566488">
                <a:moveTo>
                  <a:pt x="0" y="0"/>
                </a:moveTo>
                <a:lnTo>
                  <a:pt x="5566488" y="0"/>
                </a:lnTo>
                <a:lnTo>
                  <a:pt x="5566488" y="6189284"/>
                </a:lnTo>
                <a:lnTo>
                  <a:pt x="0" y="6189284"/>
                </a:lnTo>
                <a:lnTo>
                  <a:pt x="0" y="0"/>
                </a:lnTo>
                <a:close/>
              </a:path>
            </a:pathLst>
          </a:custGeom>
          <a:blipFill>
            <a:blip r:embed="rId5"/>
            <a:stretch>
              <a:fillRect l="0" t="0" r="0" b="0"/>
            </a:stretch>
          </a:blipFill>
        </p:spPr>
      </p:sp>
      <p:sp>
        <p:nvSpPr>
          <p:cNvPr name="Freeform 8" id="8"/>
          <p:cNvSpPr/>
          <p:nvPr/>
        </p:nvSpPr>
        <p:spPr>
          <a:xfrm flipH="false" flipV="false" rot="2471251">
            <a:off x="14876312" y="-586201"/>
            <a:ext cx="5566488" cy="6189284"/>
          </a:xfrm>
          <a:custGeom>
            <a:avLst/>
            <a:gdLst/>
            <a:ahLst/>
            <a:cxnLst/>
            <a:rect r="r" b="b" t="t" l="l"/>
            <a:pathLst>
              <a:path h="6189284" w="5566488">
                <a:moveTo>
                  <a:pt x="0" y="0"/>
                </a:moveTo>
                <a:lnTo>
                  <a:pt x="5566488" y="0"/>
                </a:lnTo>
                <a:lnTo>
                  <a:pt x="5566488" y="6189284"/>
                </a:lnTo>
                <a:lnTo>
                  <a:pt x="0" y="6189284"/>
                </a:lnTo>
                <a:lnTo>
                  <a:pt x="0" y="0"/>
                </a:lnTo>
                <a:close/>
              </a:path>
            </a:pathLst>
          </a:custGeom>
          <a:blipFill>
            <a:blip r:embed="rId5"/>
            <a:stretch>
              <a:fillRect l="0" t="0" r="0" b="0"/>
            </a:stretch>
          </a:blipFill>
        </p:spPr>
      </p:sp>
      <p:sp>
        <p:nvSpPr>
          <p:cNvPr name="TextBox 9" id="9"/>
          <p:cNvSpPr txBox="true"/>
          <p:nvPr/>
        </p:nvSpPr>
        <p:spPr>
          <a:xfrm rot="0">
            <a:off x="3242" y="104966"/>
            <a:ext cx="18284758" cy="7389495"/>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Bold"/>
              </a:rPr>
              <a:t>Kurtosis: -1.22</a:t>
            </a:r>
          </a:p>
          <a:p>
            <a:pPr>
              <a:lnSpc>
                <a:spcPts val="4890"/>
              </a:lnSpc>
              <a:spcBef>
                <a:spcPct val="0"/>
              </a:spcBef>
            </a:pPr>
            <a:r>
              <a:rPr lang="en-US" sz="3000">
                <a:solidFill>
                  <a:srgbClr val="000000"/>
                </a:solidFill>
                <a:latin typeface="Raleway Bold"/>
              </a:rPr>
              <a:t>Interpretation:</a:t>
            </a:r>
            <a:r>
              <a:rPr lang="en-US" sz="3000">
                <a:solidFill>
                  <a:srgbClr val="000000"/>
                </a:solidFill>
                <a:latin typeface="Raleway"/>
              </a:rPr>
              <a:t> The distribution of quantities has a kurtosis value less than 3, indicating it is platykurtic. This means that the distribution is flatter and has lighter tails compared to a normal distribution.</a:t>
            </a:r>
          </a:p>
          <a:p>
            <a:pPr>
              <a:lnSpc>
                <a:spcPts val="4890"/>
              </a:lnSpc>
              <a:spcBef>
                <a:spcPct val="0"/>
              </a:spcBef>
            </a:pPr>
          </a:p>
          <a:p>
            <a:pPr>
              <a:lnSpc>
                <a:spcPts val="4890"/>
              </a:lnSpc>
              <a:spcBef>
                <a:spcPct val="0"/>
              </a:spcBef>
            </a:pPr>
            <a:r>
              <a:rPr lang="en-US" sz="3000">
                <a:solidFill>
                  <a:srgbClr val="000000"/>
                </a:solidFill>
                <a:latin typeface="Raleway Bold"/>
              </a:rPr>
              <a:t>3.</a:t>
            </a:r>
            <a:r>
              <a:rPr lang="en-US" sz="3000" u="sng">
                <a:solidFill>
                  <a:srgbClr val="000000"/>
                </a:solidFill>
                <a:latin typeface="Raleway Bold"/>
              </a:rPr>
              <a:t>Gross Income</a:t>
            </a:r>
            <a:r>
              <a:rPr lang="en-US" sz="3000">
                <a:solidFill>
                  <a:srgbClr val="000000"/>
                </a:solidFill>
                <a:latin typeface="Raleway Bold"/>
              </a:rPr>
              <a:t>:</a:t>
            </a:r>
          </a:p>
          <a:p>
            <a:pPr>
              <a:lnSpc>
                <a:spcPts val="4890"/>
              </a:lnSpc>
              <a:spcBef>
                <a:spcPct val="0"/>
              </a:spcBef>
            </a:pPr>
            <a:r>
              <a:rPr lang="en-US" sz="3000">
                <a:solidFill>
                  <a:srgbClr val="000000"/>
                </a:solidFill>
                <a:latin typeface="Raleway Bold"/>
              </a:rPr>
              <a:t>Skewness: 0.89</a:t>
            </a:r>
          </a:p>
          <a:p>
            <a:pPr>
              <a:lnSpc>
                <a:spcPts val="4890"/>
              </a:lnSpc>
              <a:spcBef>
                <a:spcPct val="0"/>
              </a:spcBef>
            </a:pPr>
            <a:r>
              <a:rPr lang="en-US" sz="3000">
                <a:solidFill>
                  <a:srgbClr val="000000"/>
                </a:solidFill>
                <a:latin typeface="Raleway Bold"/>
              </a:rPr>
              <a:t>Interpretation: </a:t>
            </a:r>
            <a:r>
              <a:rPr lang="en-US" sz="3000">
                <a:solidFill>
                  <a:srgbClr val="000000"/>
                </a:solidFill>
                <a:latin typeface="Raleway"/>
              </a:rPr>
              <a:t>The distribution of gross income has a slight positive skew, indicating a slight right-skew. This means that there are a few transactions that generated higher income.</a:t>
            </a:r>
          </a:p>
          <a:p>
            <a:pPr>
              <a:lnSpc>
                <a:spcPts val="4890"/>
              </a:lnSpc>
              <a:spcBef>
                <a:spcPct val="0"/>
              </a:spcBef>
            </a:pPr>
            <a:r>
              <a:rPr lang="en-US" sz="3000">
                <a:solidFill>
                  <a:srgbClr val="000000"/>
                </a:solidFill>
                <a:latin typeface="Raleway Bold"/>
              </a:rPr>
              <a:t>Kurtosis: -0.09</a:t>
            </a:r>
          </a:p>
          <a:p>
            <a:pPr>
              <a:lnSpc>
                <a:spcPts val="4890"/>
              </a:lnSpc>
              <a:spcBef>
                <a:spcPct val="0"/>
              </a:spcBef>
            </a:pPr>
            <a:r>
              <a:rPr lang="en-US" sz="3000">
                <a:solidFill>
                  <a:srgbClr val="000000"/>
                </a:solidFill>
                <a:latin typeface="Raleway Bold"/>
              </a:rPr>
              <a:t>Interpretation:</a:t>
            </a:r>
            <a:r>
              <a:rPr lang="en-US" sz="3000">
                <a:solidFill>
                  <a:srgbClr val="000000"/>
                </a:solidFill>
                <a:latin typeface="Raleway"/>
              </a:rPr>
              <a:t> The distribution of gross income has a kurtosis value less than 3, indicating it is platykurtic. This means that the distribution is flatter and has lighter tails compared to a normal distribution</a:t>
            </a:r>
          </a:p>
        </p:txBody>
      </p:sp>
      <p:sp>
        <p:nvSpPr>
          <p:cNvPr name="TextBox 10" id="10"/>
          <p:cNvSpPr txBox="true"/>
          <p:nvPr/>
        </p:nvSpPr>
        <p:spPr>
          <a:xfrm rot="0">
            <a:off x="187472" y="7642637"/>
            <a:ext cx="18100528" cy="2436495"/>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Bold"/>
              </a:rPr>
              <a:t>4.</a:t>
            </a:r>
            <a:r>
              <a:rPr lang="en-US" sz="3000" u="sng">
                <a:solidFill>
                  <a:srgbClr val="000000"/>
                </a:solidFill>
                <a:latin typeface="Raleway Bold"/>
              </a:rPr>
              <a:t>Rating</a:t>
            </a:r>
            <a:r>
              <a:rPr lang="en-US" sz="3000">
                <a:solidFill>
                  <a:srgbClr val="000000"/>
                </a:solidFill>
                <a:latin typeface="Raleway Bold"/>
              </a:rPr>
              <a:t>:</a:t>
            </a:r>
          </a:p>
          <a:p>
            <a:pPr>
              <a:lnSpc>
                <a:spcPts val="4890"/>
              </a:lnSpc>
              <a:spcBef>
                <a:spcPct val="0"/>
              </a:spcBef>
            </a:pPr>
            <a:r>
              <a:rPr lang="en-US" sz="3000">
                <a:solidFill>
                  <a:srgbClr val="000000"/>
                </a:solidFill>
                <a:latin typeface="Raleway Bold"/>
              </a:rPr>
              <a:t>Skewness: 0.01</a:t>
            </a:r>
          </a:p>
          <a:p>
            <a:pPr>
              <a:lnSpc>
                <a:spcPts val="4890"/>
              </a:lnSpc>
              <a:spcBef>
                <a:spcPct val="0"/>
              </a:spcBef>
            </a:pPr>
            <a:r>
              <a:rPr lang="en-US" sz="3000">
                <a:solidFill>
                  <a:srgbClr val="000000"/>
                </a:solidFill>
                <a:latin typeface="Raleway Bold"/>
              </a:rPr>
              <a:t>Interpretation:</a:t>
            </a:r>
            <a:r>
              <a:rPr lang="en-US" sz="3000">
                <a:solidFill>
                  <a:srgbClr val="000000"/>
                </a:solidFill>
                <a:latin typeface="Raleway"/>
              </a:rPr>
              <a:t> The distribution of customer ratings has close to 0. This means that the tail on the left side of the distribution is slightly longer.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grpSp>
        <p:nvGrpSpPr>
          <p:cNvPr name="Group 2" id="2"/>
          <p:cNvGrpSpPr/>
          <p:nvPr/>
        </p:nvGrpSpPr>
        <p:grpSpPr>
          <a:xfrm rot="0">
            <a:off x="8920785" y="2690897"/>
            <a:ext cx="771999" cy="771999"/>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grpSp>
        <p:nvGrpSpPr>
          <p:cNvPr name="Group 4" id="4"/>
          <p:cNvGrpSpPr/>
          <p:nvPr/>
        </p:nvGrpSpPr>
        <p:grpSpPr>
          <a:xfrm rot="0">
            <a:off x="8920785" y="3970738"/>
            <a:ext cx="771999" cy="771999"/>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grpSp>
        <p:nvGrpSpPr>
          <p:cNvPr name="Group 6" id="6"/>
          <p:cNvGrpSpPr/>
          <p:nvPr/>
        </p:nvGrpSpPr>
        <p:grpSpPr>
          <a:xfrm rot="0">
            <a:off x="8920785" y="6530419"/>
            <a:ext cx="771999" cy="771999"/>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grpSp>
        <p:nvGrpSpPr>
          <p:cNvPr name="Group 8" id="8"/>
          <p:cNvGrpSpPr/>
          <p:nvPr/>
        </p:nvGrpSpPr>
        <p:grpSpPr>
          <a:xfrm rot="0">
            <a:off x="8920785" y="5250578"/>
            <a:ext cx="771999" cy="771999"/>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grpSp>
        <p:nvGrpSpPr>
          <p:cNvPr name="Group 10" id="10"/>
          <p:cNvGrpSpPr/>
          <p:nvPr/>
        </p:nvGrpSpPr>
        <p:grpSpPr>
          <a:xfrm rot="0">
            <a:off x="8920785" y="7810260"/>
            <a:ext cx="771999" cy="771999"/>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sp>
        <p:nvSpPr>
          <p:cNvPr name="Freeform 12" id="12"/>
          <p:cNvSpPr/>
          <p:nvPr/>
        </p:nvSpPr>
        <p:spPr>
          <a:xfrm flipH="false" flipV="false" rot="0">
            <a:off x="-2221648" y="5143500"/>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13" id="13"/>
          <p:cNvSpPr/>
          <p:nvPr/>
        </p:nvSpPr>
        <p:spPr>
          <a:xfrm flipH="false" flipV="false" rot="0">
            <a:off x="-1346159" y="3695460"/>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3"/>
            <a:stretch>
              <a:fillRect l="0" t="0" r="0" b="0"/>
            </a:stretch>
          </a:blipFill>
        </p:spPr>
      </p:sp>
      <p:sp>
        <p:nvSpPr>
          <p:cNvPr name="Freeform 14" id="14"/>
          <p:cNvSpPr/>
          <p:nvPr/>
        </p:nvSpPr>
        <p:spPr>
          <a:xfrm flipH="false" flipV="false" rot="1432000">
            <a:off x="4416227" y="-2152011"/>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10336602" y="2616308"/>
            <a:ext cx="7740715" cy="733194"/>
          </a:xfrm>
          <a:prstGeom prst="rect">
            <a:avLst/>
          </a:prstGeom>
        </p:spPr>
        <p:txBody>
          <a:bodyPr anchor="t" rtlCol="false" tIns="0" lIns="0" bIns="0" rIns="0">
            <a:spAutoFit/>
          </a:bodyPr>
          <a:lstStyle/>
          <a:p>
            <a:pPr algn="l">
              <a:lnSpc>
                <a:spcPts val="6324"/>
              </a:lnSpc>
            </a:pPr>
            <a:r>
              <a:rPr lang="en-US" sz="3162">
                <a:solidFill>
                  <a:srgbClr val="000000"/>
                </a:solidFill>
                <a:latin typeface="Raleway"/>
              </a:rPr>
              <a:t>Data Selection</a:t>
            </a:r>
          </a:p>
        </p:txBody>
      </p:sp>
      <p:sp>
        <p:nvSpPr>
          <p:cNvPr name="TextBox 16" id="16"/>
          <p:cNvSpPr txBox="true"/>
          <p:nvPr/>
        </p:nvSpPr>
        <p:spPr>
          <a:xfrm rot="0">
            <a:off x="9034179" y="2661416"/>
            <a:ext cx="545211" cy="688086"/>
          </a:xfrm>
          <a:prstGeom prst="rect">
            <a:avLst/>
          </a:prstGeom>
        </p:spPr>
        <p:txBody>
          <a:bodyPr anchor="t" rtlCol="false" tIns="0" lIns="0" bIns="0" rIns="0">
            <a:spAutoFit/>
          </a:bodyPr>
          <a:lstStyle/>
          <a:p>
            <a:pPr algn="ctr">
              <a:lnSpc>
                <a:spcPts val="5652"/>
              </a:lnSpc>
            </a:pPr>
            <a:r>
              <a:rPr lang="en-US" sz="3600">
                <a:solidFill>
                  <a:srgbClr val="273384"/>
                </a:solidFill>
                <a:latin typeface="Raleway Bold"/>
              </a:rPr>
              <a:t>1</a:t>
            </a:r>
          </a:p>
        </p:txBody>
      </p:sp>
      <p:sp>
        <p:nvSpPr>
          <p:cNvPr name="TextBox 17" id="17"/>
          <p:cNvSpPr txBox="true"/>
          <p:nvPr/>
        </p:nvSpPr>
        <p:spPr>
          <a:xfrm rot="0">
            <a:off x="9034179" y="3941257"/>
            <a:ext cx="545211" cy="688086"/>
          </a:xfrm>
          <a:prstGeom prst="rect">
            <a:avLst/>
          </a:prstGeom>
        </p:spPr>
        <p:txBody>
          <a:bodyPr anchor="t" rtlCol="false" tIns="0" lIns="0" bIns="0" rIns="0">
            <a:spAutoFit/>
          </a:bodyPr>
          <a:lstStyle/>
          <a:p>
            <a:pPr algn="ctr" marL="0" indent="0" lvl="1">
              <a:lnSpc>
                <a:spcPts val="5652"/>
              </a:lnSpc>
              <a:spcBef>
                <a:spcPct val="0"/>
              </a:spcBef>
            </a:pPr>
            <a:r>
              <a:rPr lang="en-US" sz="3600" u="none">
                <a:solidFill>
                  <a:srgbClr val="273384"/>
                </a:solidFill>
                <a:latin typeface="Raleway Bold"/>
              </a:rPr>
              <a:t>2</a:t>
            </a:r>
          </a:p>
        </p:txBody>
      </p:sp>
      <p:sp>
        <p:nvSpPr>
          <p:cNvPr name="TextBox 18" id="18"/>
          <p:cNvSpPr txBox="true"/>
          <p:nvPr/>
        </p:nvSpPr>
        <p:spPr>
          <a:xfrm rot="0">
            <a:off x="9034179" y="6460727"/>
            <a:ext cx="545211" cy="688086"/>
          </a:xfrm>
          <a:prstGeom prst="rect">
            <a:avLst/>
          </a:prstGeom>
        </p:spPr>
        <p:txBody>
          <a:bodyPr anchor="t" rtlCol="false" tIns="0" lIns="0" bIns="0" rIns="0">
            <a:spAutoFit/>
          </a:bodyPr>
          <a:lstStyle/>
          <a:p>
            <a:pPr algn="ctr" marL="0" indent="0" lvl="1">
              <a:lnSpc>
                <a:spcPts val="5652"/>
              </a:lnSpc>
              <a:spcBef>
                <a:spcPct val="0"/>
              </a:spcBef>
            </a:pPr>
            <a:r>
              <a:rPr lang="en-US" sz="3600" u="none">
                <a:solidFill>
                  <a:srgbClr val="273384"/>
                </a:solidFill>
                <a:latin typeface="Raleway Bold"/>
              </a:rPr>
              <a:t>4</a:t>
            </a:r>
          </a:p>
        </p:txBody>
      </p:sp>
      <p:sp>
        <p:nvSpPr>
          <p:cNvPr name="TextBox 19" id="19"/>
          <p:cNvSpPr txBox="true"/>
          <p:nvPr/>
        </p:nvSpPr>
        <p:spPr>
          <a:xfrm rot="0">
            <a:off x="9034179" y="5186501"/>
            <a:ext cx="545211" cy="688086"/>
          </a:xfrm>
          <a:prstGeom prst="rect">
            <a:avLst/>
          </a:prstGeom>
        </p:spPr>
        <p:txBody>
          <a:bodyPr anchor="t" rtlCol="false" tIns="0" lIns="0" bIns="0" rIns="0">
            <a:spAutoFit/>
          </a:bodyPr>
          <a:lstStyle/>
          <a:p>
            <a:pPr algn="ctr" marL="0" indent="0" lvl="1">
              <a:lnSpc>
                <a:spcPts val="5652"/>
              </a:lnSpc>
              <a:spcBef>
                <a:spcPct val="0"/>
              </a:spcBef>
            </a:pPr>
            <a:r>
              <a:rPr lang="en-US" sz="3600" u="none">
                <a:solidFill>
                  <a:srgbClr val="273384"/>
                </a:solidFill>
                <a:latin typeface="Raleway Bold"/>
              </a:rPr>
              <a:t>3</a:t>
            </a:r>
          </a:p>
        </p:txBody>
      </p:sp>
      <p:sp>
        <p:nvSpPr>
          <p:cNvPr name="TextBox 20" id="20"/>
          <p:cNvSpPr txBox="true"/>
          <p:nvPr/>
        </p:nvSpPr>
        <p:spPr>
          <a:xfrm rot="0">
            <a:off x="9034179" y="7740568"/>
            <a:ext cx="545211" cy="688086"/>
          </a:xfrm>
          <a:prstGeom prst="rect">
            <a:avLst/>
          </a:prstGeom>
        </p:spPr>
        <p:txBody>
          <a:bodyPr anchor="t" rtlCol="false" tIns="0" lIns="0" bIns="0" rIns="0">
            <a:spAutoFit/>
          </a:bodyPr>
          <a:lstStyle/>
          <a:p>
            <a:pPr algn="ctr" marL="0" indent="0" lvl="1">
              <a:lnSpc>
                <a:spcPts val="5652"/>
              </a:lnSpc>
              <a:spcBef>
                <a:spcPct val="0"/>
              </a:spcBef>
            </a:pPr>
            <a:r>
              <a:rPr lang="en-US" sz="3600" u="none">
                <a:solidFill>
                  <a:srgbClr val="273384"/>
                </a:solidFill>
                <a:latin typeface="Raleway Bold"/>
              </a:rPr>
              <a:t>5</a:t>
            </a:r>
          </a:p>
        </p:txBody>
      </p:sp>
      <p:sp>
        <p:nvSpPr>
          <p:cNvPr name="TextBox 21" id="21"/>
          <p:cNvSpPr txBox="true"/>
          <p:nvPr/>
        </p:nvSpPr>
        <p:spPr>
          <a:xfrm rot="0">
            <a:off x="1730661" y="2543368"/>
            <a:ext cx="6456699" cy="2667000"/>
          </a:xfrm>
          <a:prstGeom prst="rect">
            <a:avLst/>
          </a:prstGeom>
        </p:spPr>
        <p:txBody>
          <a:bodyPr anchor="t" rtlCol="false" tIns="0" lIns="0" bIns="0" rIns="0">
            <a:spAutoFit/>
          </a:bodyPr>
          <a:lstStyle/>
          <a:p>
            <a:pPr algn="l" marL="0" indent="0" lvl="0">
              <a:lnSpc>
                <a:spcPts val="10559"/>
              </a:lnSpc>
              <a:spcBef>
                <a:spcPct val="0"/>
              </a:spcBef>
            </a:pPr>
            <a:r>
              <a:rPr lang="en-US" sz="8799">
                <a:solidFill>
                  <a:srgbClr val="273384"/>
                </a:solidFill>
                <a:latin typeface="Eczar Bold"/>
                <a:ea typeface="Eczar Bold"/>
              </a:rPr>
              <a:t>﻿Table Of Contents</a:t>
            </a:r>
          </a:p>
        </p:txBody>
      </p:sp>
      <p:sp>
        <p:nvSpPr>
          <p:cNvPr name="Freeform 22" id="22"/>
          <p:cNvSpPr/>
          <p:nvPr/>
        </p:nvSpPr>
        <p:spPr>
          <a:xfrm flipH="false" flipV="false" rot="-1149178">
            <a:off x="15144750" y="8594576"/>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470670" y="-5686232"/>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3"/>
            <a:stretch>
              <a:fillRect l="0" t="0" r="0" b="0"/>
            </a:stretch>
          </a:blipFill>
        </p:spPr>
      </p:sp>
      <p:sp>
        <p:nvSpPr>
          <p:cNvPr name="Freeform 24" id="24"/>
          <p:cNvSpPr/>
          <p:nvPr/>
        </p:nvSpPr>
        <p:spPr>
          <a:xfrm flipH="false" flipV="false" rot="0">
            <a:off x="16014226" y="3644150"/>
            <a:ext cx="5371687" cy="5972688"/>
          </a:xfrm>
          <a:custGeom>
            <a:avLst/>
            <a:gdLst/>
            <a:ahLst/>
            <a:cxnLst/>
            <a:rect r="r" b="b" t="t" l="l"/>
            <a:pathLst>
              <a:path h="5972688" w="5371687">
                <a:moveTo>
                  <a:pt x="0" y="0"/>
                </a:moveTo>
                <a:lnTo>
                  <a:pt x="5371687" y="0"/>
                </a:lnTo>
                <a:lnTo>
                  <a:pt x="5371687" y="5972688"/>
                </a:lnTo>
                <a:lnTo>
                  <a:pt x="0" y="5972688"/>
                </a:lnTo>
                <a:lnTo>
                  <a:pt x="0" y="0"/>
                </a:lnTo>
                <a:close/>
              </a:path>
            </a:pathLst>
          </a:custGeom>
          <a:blipFill>
            <a:blip r:embed="rId3"/>
            <a:stretch>
              <a:fillRect l="0" t="0" r="0" b="0"/>
            </a:stretch>
          </a:blipFill>
        </p:spPr>
      </p:sp>
      <p:sp>
        <p:nvSpPr>
          <p:cNvPr name="TextBox 25" id="25"/>
          <p:cNvSpPr txBox="true"/>
          <p:nvPr/>
        </p:nvSpPr>
        <p:spPr>
          <a:xfrm rot="0">
            <a:off x="10336602" y="3846913"/>
            <a:ext cx="2902863" cy="579120"/>
          </a:xfrm>
          <a:prstGeom prst="rect">
            <a:avLst/>
          </a:prstGeom>
        </p:spPr>
        <p:txBody>
          <a:bodyPr anchor="t" rtlCol="false" tIns="0" lIns="0" bIns="0" rIns="0">
            <a:spAutoFit/>
          </a:bodyPr>
          <a:lstStyle/>
          <a:p>
            <a:pPr algn="ctr">
              <a:lnSpc>
                <a:spcPts val="4890"/>
              </a:lnSpc>
              <a:spcBef>
                <a:spcPct val="0"/>
              </a:spcBef>
            </a:pPr>
            <a:r>
              <a:rPr lang="en-US" sz="3000">
                <a:solidFill>
                  <a:srgbClr val="000000"/>
                </a:solidFill>
                <a:latin typeface="Raleway"/>
              </a:rPr>
              <a:t>Data Exploration</a:t>
            </a:r>
          </a:p>
        </p:txBody>
      </p:sp>
      <p:sp>
        <p:nvSpPr>
          <p:cNvPr name="TextBox 26" id="26"/>
          <p:cNvSpPr txBox="true"/>
          <p:nvPr/>
        </p:nvSpPr>
        <p:spPr>
          <a:xfrm rot="0">
            <a:off x="10336602" y="5205551"/>
            <a:ext cx="3645456" cy="579120"/>
          </a:xfrm>
          <a:prstGeom prst="rect">
            <a:avLst/>
          </a:prstGeom>
        </p:spPr>
        <p:txBody>
          <a:bodyPr anchor="t" rtlCol="false" tIns="0" lIns="0" bIns="0" rIns="0">
            <a:spAutoFit/>
          </a:bodyPr>
          <a:lstStyle/>
          <a:p>
            <a:pPr algn="ctr">
              <a:lnSpc>
                <a:spcPts val="4890"/>
              </a:lnSpc>
              <a:spcBef>
                <a:spcPct val="0"/>
              </a:spcBef>
            </a:pPr>
            <a:r>
              <a:rPr lang="en-US" sz="3000">
                <a:solidFill>
                  <a:srgbClr val="000000"/>
                </a:solidFill>
                <a:latin typeface="Raleway"/>
              </a:rPr>
              <a:t>Descriptive Statistics</a:t>
            </a:r>
          </a:p>
        </p:txBody>
      </p:sp>
      <p:sp>
        <p:nvSpPr>
          <p:cNvPr name="TextBox 27" id="27"/>
          <p:cNvSpPr txBox="true"/>
          <p:nvPr/>
        </p:nvSpPr>
        <p:spPr>
          <a:xfrm rot="0">
            <a:off x="10336602" y="6569693"/>
            <a:ext cx="4168140" cy="579120"/>
          </a:xfrm>
          <a:prstGeom prst="rect">
            <a:avLst/>
          </a:prstGeom>
        </p:spPr>
        <p:txBody>
          <a:bodyPr anchor="t" rtlCol="false" tIns="0" lIns="0" bIns="0" rIns="0">
            <a:spAutoFit/>
          </a:bodyPr>
          <a:lstStyle/>
          <a:p>
            <a:pPr algn="ctr">
              <a:lnSpc>
                <a:spcPts val="4890"/>
              </a:lnSpc>
              <a:spcBef>
                <a:spcPct val="0"/>
              </a:spcBef>
            </a:pPr>
            <a:r>
              <a:rPr lang="en-US" sz="3000">
                <a:solidFill>
                  <a:srgbClr val="000000"/>
                </a:solidFill>
                <a:latin typeface="Raleway"/>
              </a:rPr>
              <a:t>Probability Distributions</a:t>
            </a:r>
          </a:p>
        </p:txBody>
      </p:sp>
      <p:sp>
        <p:nvSpPr>
          <p:cNvPr name="TextBox 28" id="28"/>
          <p:cNvSpPr txBox="true"/>
          <p:nvPr/>
        </p:nvSpPr>
        <p:spPr>
          <a:xfrm rot="0">
            <a:off x="10336602" y="7759618"/>
            <a:ext cx="1668423" cy="579120"/>
          </a:xfrm>
          <a:prstGeom prst="rect">
            <a:avLst/>
          </a:prstGeom>
        </p:spPr>
        <p:txBody>
          <a:bodyPr anchor="t" rtlCol="false" tIns="0" lIns="0" bIns="0" rIns="0">
            <a:spAutoFit/>
          </a:bodyPr>
          <a:lstStyle/>
          <a:p>
            <a:pPr algn="ctr">
              <a:lnSpc>
                <a:spcPts val="4890"/>
              </a:lnSpc>
              <a:spcBef>
                <a:spcPct val="0"/>
              </a:spcBef>
            </a:pPr>
            <a:r>
              <a:rPr lang="en-US" sz="3000">
                <a:solidFill>
                  <a:srgbClr val="000000"/>
                </a:solidFill>
                <a:latin typeface="Raleway"/>
              </a:rPr>
              <a:t>Sampling</a:t>
            </a:r>
          </a:p>
        </p:txBody>
      </p:sp>
      <p:sp>
        <p:nvSpPr>
          <p:cNvPr name="TextBox 29" id="29"/>
          <p:cNvSpPr txBox="true"/>
          <p:nvPr/>
        </p:nvSpPr>
        <p:spPr>
          <a:xfrm rot="0">
            <a:off x="9000604" y="8887778"/>
            <a:ext cx="545211" cy="688086"/>
          </a:xfrm>
          <a:prstGeom prst="rect">
            <a:avLst/>
          </a:prstGeom>
        </p:spPr>
        <p:txBody>
          <a:bodyPr anchor="t" rtlCol="false" tIns="0" lIns="0" bIns="0" rIns="0">
            <a:spAutoFit/>
          </a:bodyPr>
          <a:lstStyle/>
          <a:p>
            <a:pPr algn="ctr" marL="0" indent="0" lvl="1">
              <a:lnSpc>
                <a:spcPts val="5652"/>
              </a:lnSpc>
              <a:spcBef>
                <a:spcPct val="0"/>
              </a:spcBef>
            </a:pPr>
            <a:r>
              <a:rPr lang="en-US" sz="3600">
                <a:solidFill>
                  <a:srgbClr val="273384"/>
                </a:solidFill>
                <a:latin typeface="Raleway Bold"/>
              </a:rPr>
              <a:t>6</a:t>
            </a:r>
          </a:p>
        </p:txBody>
      </p:sp>
      <p:sp>
        <p:nvSpPr>
          <p:cNvPr name="TextBox 30" id="30"/>
          <p:cNvSpPr txBox="true"/>
          <p:nvPr/>
        </p:nvSpPr>
        <p:spPr>
          <a:xfrm rot="0">
            <a:off x="10359418" y="8951786"/>
            <a:ext cx="3469481" cy="579120"/>
          </a:xfrm>
          <a:prstGeom prst="rect">
            <a:avLst/>
          </a:prstGeom>
        </p:spPr>
        <p:txBody>
          <a:bodyPr anchor="t" rtlCol="false" tIns="0" lIns="0" bIns="0" rIns="0">
            <a:spAutoFit/>
          </a:bodyPr>
          <a:lstStyle/>
          <a:p>
            <a:pPr algn="ctr">
              <a:lnSpc>
                <a:spcPts val="4890"/>
              </a:lnSpc>
              <a:spcBef>
                <a:spcPct val="0"/>
              </a:spcBef>
            </a:pPr>
            <a:r>
              <a:rPr lang="en-US" sz="3000">
                <a:solidFill>
                  <a:srgbClr val="000000"/>
                </a:solidFill>
                <a:latin typeface="Raleway"/>
              </a:rPr>
              <a:t>Statistical Inference</a:t>
            </a:r>
          </a:p>
        </p:txBody>
      </p:sp>
      <p:grpSp>
        <p:nvGrpSpPr>
          <p:cNvPr name="Group 31" id="31"/>
          <p:cNvGrpSpPr/>
          <p:nvPr/>
        </p:nvGrpSpPr>
        <p:grpSpPr>
          <a:xfrm rot="0">
            <a:off x="8887210" y="8803865"/>
            <a:ext cx="771999" cy="771999"/>
            <a:chOff x="0" y="0"/>
            <a:chExt cx="6350000" cy="6350000"/>
          </a:xfrm>
        </p:grpSpPr>
        <p:sp>
          <p:nvSpPr>
            <p:cNvPr name="Freeform 32" id="3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sp>
        <p:nvSpPr>
          <p:cNvPr name="TextBox 33" id="33"/>
          <p:cNvSpPr txBox="true"/>
          <p:nvPr/>
        </p:nvSpPr>
        <p:spPr>
          <a:xfrm rot="0">
            <a:off x="9000604" y="8774384"/>
            <a:ext cx="545211" cy="688086"/>
          </a:xfrm>
          <a:prstGeom prst="rect">
            <a:avLst/>
          </a:prstGeom>
        </p:spPr>
        <p:txBody>
          <a:bodyPr anchor="t" rtlCol="false" tIns="0" lIns="0" bIns="0" rIns="0">
            <a:spAutoFit/>
          </a:bodyPr>
          <a:lstStyle/>
          <a:p>
            <a:pPr algn="ctr" marL="0" indent="0" lvl="1">
              <a:lnSpc>
                <a:spcPts val="5652"/>
              </a:lnSpc>
              <a:spcBef>
                <a:spcPct val="0"/>
              </a:spcBef>
            </a:pPr>
            <a:r>
              <a:rPr lang="en-US" sz="3600">
                <a:solidFill>
                  <a:srgbClr val="273384"/>
                </a:solidFill>
                <a:latin typeface="Raleway Bold"/>
              </a:rPr>
              <a:t>6</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9143347">
            <a:off x="2104989" y="9087857"/>
            <a:ext cx="5262259" cy="4305485"/>
          </a:xfrm>
          <a:custGeom>
            <a:avLst/>
            <a:gdLst/>
            <a:ahLst/>
            <a:cxnLst/>
            <a:rect r="r" b="b" t="t" l="l"/>
            <a:pathLst>
              <a:path h="4305485" w="5262259">
                <a:moveTo>
                  <a:pt x="0" y="0"/>
                </a:moveTo>
                <a:lnTo>
                  <a:pt x="5262259" y="0"/>
                </a:lnTo>
                <a:lnTo>
                  <a:pt x="5262259" y="4305485"/>
                </a:lnTo>
                <a:lnTo>
                  <a:pt x="0" y="4305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769517">
            <a:off x="-3522076" y="5012423"/>
            <a:ext cx="6545961" cy="8229600"/>
          </a:xfrm>
          <a:custGeom>
            <a:avLst/>
            <a:gdLst/>
            <a:ahLst/>
            <a:cxnLst/>
            <a:rect r="r" b="b" t="t" l="l"/>
            <a:pathLst>
              <a:path h="8229600" w="6545961">
                <a:moveTo>
                  <a:pt x="0" y="0"/>
                </a:moveTo>
                <a:lnTo>
                  <a:pt x="6545961" y="0"/>
                </a:lnTo>
                <a:lnTo>
                  <a:pt x="6545961"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0">
            <a:off x="-1854116" y="5018944"/>
            <a:ext cx="5566488" cy="6189284"/>
          </a:xfrm>
          <a:custGeom>
            <a:avLst/>
            <a:gdLst/>
            <a:ahLst/>
            <a:cxnLst/>
            <a:rect r="r" b="b" t="t" l="l"/>
            <a:pathLst>
              <a:path h="6189284" w="5566488">
                <a:moveTo>
                  <a:pt x="0" y="0"/>
                </a:moveTo>
                <a:lnTo>
                  <a:pt x="5566487" y="0"/>
                </a:lnTo>
                <a:lnTo>
                  <a:pt x="5566487" y="6189285"/>
                </a:lnTo>
                <a:lnTo>
                  <a:pt x="0" y="6189285"/>
                </a:lnTo>
                <a:lnTo>
                  <a:pt x="0" y="0"/>
                </a:lnTo>
                <a:close/>
              </a:path>
            </a:pathLst>
          </a:custGeom>
          <a:blipFill>
            <a:blip r:embed="rId5"/>
            <a:stretch>
              <a:fillRect l="0" t="0" r="0" b="0"/>
            </a:stretch>
          </a:blipFill>
        </p:spPr>
      </p:sp>
      <p:sp>
        <p:nvSpPr>
          <p:cNvPr name="Freeform 5" id="5"/>
          <p:cNvSpPr/>
          <p:nvPr/>
        </p:nvSpPr>
        <p:spPr>
          <a:xfrm flipH="false" flipV="false" rot="-9143347">
            <a:off x="10281097" y="-2518106"/>
            <a:ext cx="5262259" cy="4305485"/>
          </a:xfrm>
          <a:custGeom>
            <a:avLst/>
            <a:gdLst/>
            <a:ahLst/>
            <a:cxnLst/>
            <a:rect r="r" b="b" t="t" l="l"/>
            <a:pathLst>
              <a:path h="4305485" w="5262259">
                <a:moveTo>
                  <a:pt x="0" y="0"/>
                </a:moveTo>
                <a:lnTo>
                  <a:pt x="5262259" y="0"/>
                </a:lnTo>
                <a:lnTo>
                  <a:pt x="5262259" y="4305485"/>
                </a:lnTo>
                <a:lnTo>
                  <a:pt x="0" y="4305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635208">
            <a:off x="13989562" y="-2748198"/>
            <a:ext cx="6545961" cy="8229600"/>
          </a:xfrm>
          <a:custGeom>
            <a:avLst/>
            <a:gdLst/>
            <a:ahLst/>
            <a:cxnLst/>
            <a:rect r="r" b="b" t="t" l="l"/>
            <a:pathLst>
              <a:path h="8229600" w="6545961">
                <a:moveTo>
                  <a:pt x="0" y="0"/>
                </a:moveTo>
                <a:lnTo>
                  <a:pt x="6545961" y="0"/>
                </a:lnTo>
                <a:lnTo>
                  <a:pt x="6545961" y="8229600"/>
                </a:lnTo>
                <a:lnTo>
                  <a:pt x="0" y="8229600"/>
                </a:lnTo>
                <a:lnTo>
                  <a:pt x="0" y="0"/>
                </a:lnTo>
                <a:close/>
              </a:path>
            </a:pathLst>
          </a:custGeom>
          <a:blipFill>
            <a:blip r:embed="rId4"/>
            <a:stretch>
              <a:fillRect l="0" t="0" r="0" b="0"/>
            </a:stretch>
          </a:blipFill>
        </p:spPr>
      </p:sp>
      <p:sp>
        <p:nvSpPr>
          <p:cNvPr name="Freeform 7" id="7"/>
          <p:cNvSpPr/>
          <p:nvPr/>
        </p:nvSpPr>
        <p:spPr>
          <a:xfrm flipH="false" flipV="false" rot="1802367">
            <a:off x="12113412" y="7647789"/>
            <a:ext cx="5566488" cy="6189284"/>
          </a:xfrm>
          <a:custGeom>
            <a:avLst/>
            <a:gdLst/>
            <a:ahLst/>
            <a:cxnLst/>
            <a:rect r="r" b="b" t="t" l="l"/>
            <a:pathLst>
              <a:path h="6189284" w="5566488">
                <a:moveTo>
                  <a:pt x="0" y="0"/>
                </a:moveTo>
                <a:lnTo>
                  <a:pt x="5566488" y="0"/>
                </a:lnTo>
                <a:lnTo>
                  <a:pt x="5566488" y="6189284"/>
                </a:lnTo>
                <a:lnTo>
                  <a:pt x="0" y="6189284"/>
                </a:lnTo>
                <a:lnTo>
                  <a:pt x="0" y="0"/>
                </a:lnTo>
                <a:close/>
              </a:path>
            </a:pathLst>
          </a:custGeom>
          <a:blipFill>
            <a:blip r:embed="rId5"/>
            <a:stretch>
              <a:fillRect l="0" t="0" r="0" b="0"/>
            </a:stretch>
          </a:blipFill>
        </p:spPr>
      </p:sp>
      <p:sp>
        <p:nvSpPr>
          <p:cNvPr name="Freeform 8" id="8"/>
          <p:cNvSpPr/>
          <p:nvPr/>
        </p:nvSpPr>
        <p:spPr>
          <a:xfrm flipH="false" flipV="false" rot="2471251">
            <a:off x="14876312" y="-586201"/>
            <a:ext cx="5566488" cy="6189284"/>
          </a:xfrm>
          <a:custGeom>
            <a:avLst/>
            <a:gdLst/>
            <a:ahLst/>
            <a:cxnLst/>
            <a:rect r="r" b="b" t="t" l="l"/>
            <a:pathLst>
              <a:path h="6189284" w="5566488">
                <a:moveTo>
                  <a:pt x="0" y="0"/>
                </a:moveTo>
                <a:lnTo>
                  <a:pt x="5566488" y="0"/>
                </a:lnTo>
                <a:lnTo>
                  <a:pt x="5566488" y="6189284"/>
                </a:lnTo>
                <a:lnTo>
                  <a:pt x="0" y="6189284"/>
                </a:lnTo>
                <a:lnTo>
                  <a:pt x="0" y="0"/>
                </a:lnTo>
                <a:close/>
              </a:path>
            </a:pathLst>
          </a:custGeom>
          <a:blipFill>
            <a:blip r:embed="rId5"/>
            <a:stretch>
              <a:fillRect l="0" t="0" r="0" b="0"/>
            </a:stretch>
          </a:blipFill>
        </p:spPr>
      </p:sp>
      <p:sp>
        <p:nvSpPr>
          <p:cNvPr name="TextBox 9" id="9"/>
          <p:cNvSpPr txBox="true"/>
          <p:nvPr/>
        </p:nvSpPr>
        <p:spPr>
          <a:xfrm rot="0">
            <a:off x="163437" y="58102"/>
            <a:ext cx="18124563" cy="1817370"/>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Bold"/>
              </a:rPr>
              <a:t>Kurtosis: -1.15</a:t>
            </a:r>
          </a:p>
          <a:p>
            <a:pPr>
              <a:lnSpc>
                <a:spcPts val="4890"/>
              </a:lnSpc>
              <a:spcBef>
                <a:spcPct val="0"/>
              </a:spcBef>
            </a:pPr>
            <a:r>
              <a:rPr lang="en-US" sz="3000">
                <a:solidFill>
                  <a:srgbClr val="000000"/>
                </a:solidFill>
                <a:latin typeface="Raleway Bold"/>
              </a:rPr>
              <a:t>Interpretation:</a:t>
            </a:r>
            <a:r>
              <a:rPr lang="en-US" sz="3000">
                <a:solidFill>
                  <a:srgbClr val="000000"/>
                </a:solidFill>
                <a:latin typeface="Raleway"/>
              </a:rPr>
              <a:t> The distribution of ratings has a kurtosis value less than 3, indicating it is platykurtic. This means that the distribution is flatter and has lighter tails compared to a normal distribution.</a:t>
            </a:r>
          </a:p>
        </p:txBody>
      </p:sp>
      <p:sp>
        <p:nvSpPr>
          <p:cNvPr name="TextBox 10" id="10"/>
          <p:cNvSpPr txBox="true"/>
          <p:nvPr/>
        </p:nvSpPr>
        <p:spPr>
          <a:xfrm rot="0">
            <a:off x="400256" y="2919208"/>
            <a:ext cx="17887744" cy="4293870"/>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a:rPr>
              <a:t>W</a:t>
            </a:r>
            <a:r>
              <a:rPr lang="en-US" sz="3000">
                <a:solidFill>
                  <a:srgbClr val="000000"/>
                </a:solidFill>
                <a:latin typeface="Raleway"/>
              </a:rPr>
              <a:t>e create subplots for each numerical variable and plot histograms with density estimates (KDE) using Seaborn. These plots visually represent the shape of the data distribution for each variable. You can interpret the shape based on the characteristics of the histograms and density plots.</a:t>
            </a:r>
          </a:p>
          <a:p>
            <a:pPr>
              <a:lnSpc>
                <a:spcPts val="4890"/>
              </a:lnSpc>
              <a:spcBef>
                <a:spcPct val="0"/>
              </a:spcBef>
            </a:pPr>
          </a:p>
          <a:p>
            <a:pPr>
              <a:lnSpc>
                <a:spcPts val="4890"/>
              </a:lnSpc>
              <a:spcBef>
                <a:spcPct val="0"/>
              </a:spcBef>
            </a:pPr>
            <a:r>
              <a:rPr lang="en-US" sz="3000">
                <a:solidFill>
                  <a:srgbClr val="000000"/>
                </a:solidFill>
                <a:latin typeface="Raleway Bold"/>
              </a:rPr>
              <a:t>Skewness: </a:t>
            </a:r>
            <a:r>
              <a:rPr lang="en-US" sz="3000">
                <a:solidFill>
                  <a:srgbClr val="000000"/>
                </a:solidFill>
                <a:latin typeface="Raleway"/>
              </a:rPr>
              <a:t>Look for the direction of skew (left or right) in the histogram.</a:t>
            </a:r>
          </a:p>
          <a:p>
            <a:pPr>
              <a:lnSpc>
                <a:spcPts val="4890"/>
              </a:lnSpc>
              <a:spcBef>
                <a:spcPct val="0"/>
              </a:spcBef>
            </a:pPr>
            <a:r>
              <a:rPr lang="en-US" sz="3000">
                <a:solidFill>
                  <a:srgbClr val="000000"/>
                </a:solidFill>
                <a:latin typeface="Raleway Bold"/>
              </a:rPr>
              <a:t>Kurtosis:</a:t>
            </a:r>
            <a:r>
              <a:rPr lang="en-US" sz="3000">
                <a:solidFill>
                  <a:srgbClr val="000000"/>
                </a:solidFill>
                <a:latin typeface="Raleway"/>
              </a:rPr>
              <a:t> Observe the peakiness or flatness of the central portion of the distribution in the histogram.</a:t>
            </a:r>
          </a:p>
          <a:p>
            <a:pPr>
              <a:lnSpc>
                <a:spcPts val="4890"/>
              </a:lnSpc>
              <a:spcBef>
                <a:spcPct val="0"/>
              </a:spcBef>
            </a:pPr>
            <a:r>
              <a:rPr lang="en-US" sz="3000">
                <a:solidFill>
                  <a:srgbClr val="000000"/>
                </a:solidFill>
                <a:latin typeface="Raleway"/>
              </a:rPr>
              <a:t>This visual approach provides insights into the shape of the data distribution for each variable.</a:t>
            </a:r>
          </a:p>
        </p:txBody>
      </p:sp>
      <p:sp>
        <p:nvSpPr>
          <p:cNvPr name="TextBox 11" id="11"/>
          <p:cNvSpPr txBox="true"/>
          <p:nvPr/>
        </p:nvSpPr>
        <p:spPr>
          <a:xfrm rot="0">
            <a:off x="7012099" y="8355145"/>
            <a:ext cx="3298892" cy="865055"/>
          </a:xfrm>
          <a:prstGeom prst="rect">
            <a:avLst/>
          </a:prstGeom>
        </p:spPr>
        <p:txBody>
          <a:bodyPr anchor="t" rtlCol="false" tIns="0" lIns="0" bIns="0" rIns="0">
            <a:spAutoFit/>
          </a:bodyPr>
          <a:lstStyle/>
          <a:p>
            <a:pPr algn="ctr">
              <a:lnSpc>
                <a:spcPts val="7182"/>
              </a:lnSpc>
            </a:pPr>
            <a:r>
              <a:rPr lang="en-US" sz="5130">
                <a:solidFill>
                  <a:srgbClr val="000000"/>
                </a:solidFill>
                <a:latin typeface="Canva Sans"/>
              </a:rPr>
              <a:t>Next page </a:t>
            </a:r>
          </a:p>
        </p:txBody>
      </p:sp>
      <p:sp>
        <p:nvSpPr>
          <p:cNvPr name="AutoShape 12" id="12"/>
          <p:cNvSpPr/>
          <p:nvPr/>
        </p:nvSpPr>
        <p:spPr>
          <a:xfrm>
            <a:off x="5415425" y="9220200"/>
            <a:ext cx="6492240" cy="0"/>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0">
            <a:off x="5443252" y="-5995112"/>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622607">
            <a:off x="9712979" y="-1856207"/>
            <a:ext cx="4537396" cy="3712415"/>
          </a:xfrm>
          <a:custGeom>
            <a:avLst/>
            <a:gdLst/>
            <a:ahLst/>
            <a:cxnLst/>
            <a:rect r="r" b="b" t="t" l="l"/>
            <a:pathLst>
              <a:path h="3712415" w="4537396">
                <a:moveTo>
                  <a:pt x="0" y="0"/>
                </a:moveTo>
                <a:lnTo>
                  <a:pt x="4537396" y="0"/>
                </a:lnTo>
                <a:lnTo>
                  <a:pt x="4537396" y="3712414"/>
                </a:lnTo>
                <a:lnTo>
                  <a:pt x="0" y="37124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813204" y="-4114800"/>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0">
            <a:off x="14966308" y="-3705729"/>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2"/>
            <a:stretch>
              <a:fillRect l="0" t="0" r="0" b="0"/>
            </a:stretch>
          </a:blipFill>
        </p:spPr>
      </p:sp>
      <p:sp>
        <p:nvSpPr>
          <p:cNvPr name="Freeform 6" id="6"/>
          <p:cNvSpPr/>
          <p:nvPr/>
        </p:nvSpPr>
        <p:spPr>
          <a:xfrm flipH="false" flipV="false" rot="0">
            <a:off x="-3700748" y="5735928"/>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sp>
        <p:nvSpPr>
          <p:cNvPr name="Freeform 7" id="7"/>
          <p:cNvSpPr/>
          <p:nvPr/>
        </p:nvSpPr>
        <p:spPr>
          <a:xfrm flipH="false" flipV="false" rot="0">
            <a:off x="13564182" y="5735928"/>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sp>
        <p:nvSpPr>
          <p:cNvPr name="Freeform 8" id="8"/>
          <p:cNvSpPr/>
          <p:nvPr/>
        </p:nvSpPr>
        <p:spPr>
          <a:xfrm flipH="false" flipV="false" rot="0">
            <a:off x="1599119" y="0"/>
            <a:ext cx="14790322" cy="10287000"/>
          </a:xfrm>
          <a:custGeom>
            <a:avLst/>
            <a:gdLst/>
            <a:ahLst/>
            <a:cxnLst/>
            <a:rect r="r" b="b" t="t" l="l"/>
            <a:pathLst>
              <a:path h="10287000" w="14790322">
                <a:moveTo>
                  <a:pt x="0" y="0"/>
                </a:moveTo>
                <a:lnTo>
                  <a:pt x="14790322" y="0"/>
                </a:lnTo>
                <a:lnTo>
                  <a:pt x="14790322" y="10287000"/>
                </a:lnTo>
                <a:lnTo>
                  <a:pt x="0" y="10287000"/>
                </a:lnTo>
                <a:lnTo>
                  <a:pt x="0" y="0"/>
                </a:lnTo>
                <a:close/>
              </a:path>
            </a:pathLst>
          </a:custGeom>
          <a:blipFill>
            <a:blip r:embed="rId6"/>
            <a:stretch>
              <a:fillRect l="0" t="0" r="0" b="0"/>
            </a:stretch>
          </a:blipFill>
        </p:spPr>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4990610">
            <a:off x="15773400" y="2529014"/>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84042">
            <a:off x="-2322434" y="-4207917"/>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6086664">
            <a:off x="-894969" y="2529014"/>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2784042">
            <a:off x="10703442" y="9141854"/>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4"/>
            <a:stretch>
              <a:fillRect l="0" t="0" r="0" b="0"/>
            </a:stretch>
          </a:blipFill>
        </p:spPr>
      </p:sp>
      <p:sp>
        <p:nvSpPr>
          <p:cNvPr name="Freeform 6" id="6"/>
          <p:cNvSpPr/>
          <p:nvPr/>
        </p:nvSpPr>
        <p:spPr>
          <a:xfrm flipH="false" flipV="false" rot="0">
            <a:off x="11358625" y="6172200"/>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7" id="7"/>
          <p:cNvSpPr/>
          <p:nvPr/>
        </p:nvSpPr>
        <p:spPr>
          <a:xfrm flipH="false" flipV="false" rot="1109801">
            <a:off x="6782388" y="8344271"/>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4"/>
            <a:stretch>
              <a:fillRect l="0" t="0" r="0" b="0"/>
            </a:stretch>
          </a:blipFill>
        </p:spPr>
      </p:sp>
      <p:sp>
        <p:nvSpPr>
          <p:cNvPr name="Freeform 8" id="8"/>
          <p:cNvSpPr/>
          <p:nvPr/>
        </p:nvSpPr>
        <p:spPr>
          <a:xfrm flipH="false" flipV="false" rot="9278873">
            <a:off x="5074209" y="9583599"/>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977312" y="-4207917"/>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TextBox 10" id="10"/>
          <p:cNvSpPr txBox="true"/>
          <p:nvPr/>
        </p:nvSpPr>
        <p:spPr>
          <a:xfrm rot="0">
            <a:off x="0" y="-161925"/>
            <a:ext cx="7419618" cy="671577"/>
          </a:xfrm>
          <a:prstGeom prst="rect">
            <a:avLst/>
          </a:prstGeom>
        </p:spPr>
        <p:txBody>
          <a:bodyPr anchor="t" rtlCol="false" tIns="0" lIns="0" bIns="0" rIns="0">
            <a:spAutoFit/>
          </a:bodyPr>
          <a:lstStyle/>
          <a:p>
            <a:pPr>
              <a:lnSpc>
                <a:spcPts val="5541"/>
              </a:lnSpc>
              <a:spcBef>
                <a:spcPct val="0"/>
              </a:spcBef>
            </a:pPr>
            <a:r>
              <a:rPr lang="en-US" sz="3399">
                <a:solidFill>
                  <a:srgbClr val="000000"/>
                </a:solidFill>
                <a:latin typeface="Raleway Bold"/>
              </a:rPr>
              <a:t>T</a:t>
            </a:r>
            <a:r>
              <a:rPr lang="en-US" sz="3399">
                <a:solidFill>
                  <a:srgbClr val="000000"/>
                </a:solidFill>
                <a:latin typeface="Raleway Bold"/>
              </a:rPr>
              <a:t>he distribution of data and outliers</a:t>
            </a:r>
          </a:p>
        </p:txBody>
      </p:sp>
      <p:sp>
        <p:nvSpPr>
          <p:cNvPr name="TextBox 11" id="11"/>
          <p:cNvSpPr txBox="true"/>
          <p:nvPr/>
        </p:nvSpPr>
        <p:spPr>
          <a:xfrm rot="0">
            <a:off x="0" y="433427"/>
            <a:ext cx="17259300" cy="2436495"/>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a:rPr>
              <a:t>T</a:t>
            </a:r>
            <a:r>
              <a:rPr lang="en-US" sz="3000">
                <a:solidFill>
                  <a:srgbClr val="000000"/>
                </a:solidFill>
                <a:latin typeface="Raleway"/>
              </a:rPr>
              <a:t>he distribution of data and identify any potential outliers for the relevant numerical variables in the dataset: Unit Price, Quantity, Gross Income, and Rating. We will do this using box plots, which are effective for identifying outliers. Outliers are typically data points that fall significantly above or below the whiskers of the box plot.</a:t>
            </a:r>
          </a:p>
        </p:txBody>
      </p:sp>
      <p:sp>
        <p:nvSpPr>
          <p:cNvPr name="TextBox 12" id="12"/>
          <p:cNvSpPr txBox="true"/>
          <p:nvPr/>
        </p:nvSpPr>
        <p:spPr>
          <a:xfrm rot="0">
            <a:off x="0" y="3146302"/>
            <a:ext cx="17259300" cy="1198245"/>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a:rPr>
              <a:t>The box plots will visually represent the distribution of each variable and help identify potential outliers. Outliers are typically data points that fall outside the whiskers of the box plot.</a:t>
            </a:r>
          </a:p>
        </p:txBody>
      </p:sp>
      <p:sp>
        <p:nvSpPr>
          <p:cNvPr name="TextBox 13" id="13"/>
          <p:cNvSpPr txBox="true"/>
          <p:nvPr/>
        </p:nvSpPr>
        <p:spPr>
          <a:xfrm rot="0">
            <a:off x="0" y="3935958"/>
            <a:ext cx="12754422" cy="1790672"/>
          </a:xfrm>
          <a:prstGeom prst="rect">
            <a:avLst/>
          </a:prstGeom>
        </p:spPr>
        <p:txBody>
          <a:bodyPr anchor="t" rtlCol="false" tIns="0" lIns="0" bIns="0" rIns="0">
            <a:spAutoFit/>
          </a:bodyPr>
          <a:lstStyle/>
          <a:p>
            <a:pPr>
              <a:lnSpc>
                <a:spcPts val="4752"/>
              </a:lnSpc>
              <a:spcBef>
                <a:spcPct val="0"/>
              </a:spcBef>
            </a:pPr>
          </a:p>
          <a:p>
            <a:pPr>
              <a:lnSpc>
                <a:spcPts val="4752"/>
              </a:lnSpc>
              <a:spcBef>
                <a:spcPct val="0"/>
              </a:spcBef>
            </a:pPr>
          </a:p>
          <a:p>
            <a:pPr>
              <a:lnSpc>
                <a:spcPts val="4915"/>
              </a:lnSpc>
              <a:spcBef>
                <a:spcPct val="0"/>
              </a:spcBef>
            </a:pPr>
            <a:r>
              <a:rPr lang="en-US" sz="3015">
                <a:solidFill>
                  <a:srgbClr val="000000"/>
                </a:solidFill>
                <a:latin typeface="Raleway Bold"/>
              </a:rPr>
              <a:t>Note: -</a:t>
            </a:r>
            <a:r>
              <a:rPr lang="en-US" sz="3015">
                <a:solidFill>
                  <a:srgbClr val="000000"/>
                </a:solidFill>
                <a:latin typeface="Raleway"/>
              </a:rPr>
              <a:t> All these graphs python code are in python notebook</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03203" y="-2978063"/>
            <a:ext cx="18694406" cy="4605433"/>
          </a:xfrm>
          <a:custGeom>
            <a:avLst/>
            <a:gdLst/>
            <a:ahLst/>
            <a:cxnLst/>
            <a:rect r="r" b="b" t="t" l="l"/>
            <a:pathLst>
              <a:path h="4605433" w="18694406">
                <a:moveTo>
                  <a:pt x="0" y="0"/>
                </a:moveTo>
                <a:lnTo>
                  <a:pt x="18694406" y="0"/>
                </a:lnTo>
                <a:lnTo>
                  <a:pt x="18694406" y="4605433"/>
                </a:lnTo>
                <a:lnTo>
                  <a:pt x="0" y="4605433"/>
                </a:lnTo>
                <a:lnTo>
                  <a:pt x="0" y="0"/>
                </a:lnTo>
                <a:close/>
              </a:path>
            </a:pathLst>
          </a:custGeom>
          <a:blipFill>
            <a:blip r:embed="rId2"/>
            <a:stretch>
              <a:fillRect l="0" t="-7590" r="0" b="-7590"/>
            </a:stretch>
          </a:blipFill>
        </p:spPr>
      </p:sp>
      <p:sp>
        <p:nvSpPr>
          <p:cNvPr name="Freeform 3" id="3"/>
          <p:cNvSpPr/>
          <p:nvPr/>
        </p:nvSpPr>
        <p:spPr>
          <a:xfrm flipH="false" flipV="false" rot="0">
            <a:off x="-3342004"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4" id="4"/>
          <p:cNvSpPr/>
          <p:nvPr/>
        </p:nvSpPr>
        <p:spPr>
          <a:xfrm flipH="false" flipV="false" rot="-7038826">
            <a:off x="-2729619" y="3014974"/>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387424">
            <a:off x="-1498605" y="5265349"/>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Freeform 6" id="6"/>
          <p:cNvSpPr/>
          <p:nvPr/>
        </p:nvSpPr>
        <p:spPr>
          <a:xfrm flipH="false" flipV="false" rot="0">
            <a:off x="13853507"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7" id="7"/>
          <p:cNvSpPr/>
          <p:nvPr/>
        </p:nvSpPr>
        <p:spPr>
          <a:xfrm flipH="false" flipV="false" rot="-7038826">
            <a:off x="16280231" y="3784779"/>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387424">
            <a:off x="11834683" y="5584357"/>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Freeform 9" id="9"/>
          <p:cNvSpPr/>
          <p:nvPr/>
        </p:nvSpPr>
        <p:spPr>
          <a:xfrm flipH="false" flipV="false" rot="0">
            <a:off x="1650038" y="176878"/>
            <a:ext cx="13556960" cy="9933244"/>
          </a:xfrm>
          <a:custGeom>
            <a:avLst/>
            <a:gdLst/>
            <a:ahLst/>
            <a:cxnLst/>
            <a:rect r="r" b="b" t="t" l="l"/>
            <a:pathLst>
              <a:path h="9933244" w="13556960">
                <a:moveTo>
                  <a:pt x="0" y="0"/>
                </a:moveTo>
                <a:lnTo>
                  <a:pt x="13556960" y="0"/>
                </a:lnTo>
                <a:lnTo>
                  <a:pt x="13556960" y="9933244"/>
                </a:lnTo>
                <a:lnTo>
                  <a:pt x="0" y="9933244"/>
                </a:lnTo>
                <a:lnTo>
                  <a:pt x="0" y="0"/>
                </a:lnTo>
                <a:close/>
              </a:path>
            </a:pathLst>
          </a:custGeom>
          <a:blipFill>
            <a:blip r:embed="rId7"/>
            <a:stretch>
              <a:fillRect l="0" t="0" r="0" b="0"/>
            </a:stretch>
          </a:blipFill>
        </p:spPr>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1033578">
            <a:off x="11000600" y="-4114800"/>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3" id="3"/>
          <p:cNvSpPr/>
          <p:nvPr/>
        </p:nvSpPr>
        <p:spPr>
          <a:xfrm flipH="false" flipV="true" rot="-7522993">
            <a:off x="11750096" y="-582939"/>
            <a:ext cx="4288558" cy="3508821"/>
          </a:xfrm>
          <a:custGeom>
            <a:avLst/>
            <a:gdLst/>
            <a:ahLst/>
            <a:cxnLst/>
            <a:rect r="r" b="b" t="t" l="l"/>
            <a:pathLst>
              <a:path h="3508821" w="4288558">
                <a:moveTo>
                  <a:pt x="0" y="3508821"/>
                </a:moveTo>
                <a:lnTo>
                  <a:pt x="4288559" y="3508821"/>
                </a:lnTo>
                <a:lnTo>
                  <a:pt x="4288559" y="0"/>
                </a:lnTo>
                <a:lnTo>
                  <a:pt x="0" y="0"/>
                </a:lnTo>
                <a:lnTo>
                  <a:pt x="0" y="3508821"/>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52612">
            <a:off x="4466146" y="-5502072"/>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14653176" y="-2269873"/>
            <a:ext cx="6513205" cy="7241923"/>
          </a:xfrm>
          <a:custGeom>
            <a:avLst/>
            <a:gdLst/>
            <a:ahLst/>
            <a:cxnLst/>
            <a:rect r="r" b="b" t="t" l="l"/>
            <a:pathLst>
              <a:path h="7241923" w="6513205">
                <a:moveTo>
                  <a:pt x="0" y="0"/>
                </a:moveTo>
                <a:lnTo>
                  <a:pt x="6513205" y="0"/>
                </a:lnTo>
                <a:lnTo>
                  <a:pt x="6513205" y="7241923"/>
                </a:lnTo>
                <a:lnTo>
                  <a:pt x="0" y="7241923"/>
                </a:lnTo>
                <a:lnTo>
                  <a:pt x="0" y="0"/>
                </a:lnTo>
                <a:close/>
              </a:path>
            </a:pathLst>
          </a:custGeom>
          <a:blipFill>
            <a:blip r:embed="rId5"/>
            <a:stretch>
              <a:fillRect l="0" t="0" r="0" b="0"/>
            </a:stretch>
          </a:blipFill>
        </p:spPr>
      </p:sp>
      <p:sp>
        <p:nvSpPr>
          <p:cNvPr name="Freeform 6" id="6"/>
          <p:cNvSpPr/>
          <p:nvPr/>
        </p:nvSpPr>
        <p:spPr>
          <a:xfrm flipH="false" flipV="false" rot="2800797">
            <a:off x="660592" y="7922182"/>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7" id="7"/>
          <p:cNvSpPr/>
          <p:nvPr/>
        </p:nvSpPr>
        <p:spPr>
          <a:xfrm flipH="false" flipV="false" rot="0">
            <a:off x="5895642" y="-3318316"/>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8" id="8"/>
          <p:cNvSpPr/>
          <p:nvPr/>
        </p:nvSpPr>
        <p:spPr>
          <a:xfrm flipH="false" flipV="true" rot="-10800000">
            <a:off x="-406406" y="8483600"/>
            <a:ext cx="18694406" cy="4605433"/>
          </a:xfrm>
          <a:custGeom>
            <a:avLst/>
            <a:gdLst/>
            <a:ahLst/>
            <a:cxnLst/>
            <a:rect r="r" b="b" t="t" l="l"/>
            <a:pathLst>
              <a:path h="4605433" w="18694406">
                <a:moveTo>
                  <a:pt x="0" y="4605433"/>
                </a:moveTo>
                <a:lnTo>
                  <a:pt x="18694406" y="4605433"/>
                </a:lnTo>
                <a:lnTo>
                  <a:pt x="18694406" y="0"/>
                </a:lnTo>
                <a:lnTo>
                  <a:pt x="0" y="0"/>
                </a:lnTo>
                <a:lnTo>
                  <a:pt x="0" y="4605433"/>
                </a:lnTo>
                <a:close/>
              </a:path>
            </a:pathLst>
          </a:custGeom>
          <a:blipFill>
            <a:blip r:embed="rId6"/>
            <a:stretch>
              <a:fillRect l="0" t="-7590" r="0" b="-7590"/>
            </a:stretch>
          </a:blipFill>
        </p:spPr>
      </p:sp>
      <p:sp>
        <p:nvSpPr>
          <p:cNvPr name="Freeform 9" id="9"/>
          <p:cNvSpPr/>
          <p:nvPr/>
        </p:nvSpPr>
        <p:spPr>
          <a:xfrm flipH="false" flipV="false" rot="2800797">
            <a:off x="5895642" y="8074582"/>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10" id="10"/>
          <p:cNvSpPr/>
          <p:nvPr/>
        </p:nvSpPr>
        <p:spPr>
          <a:xfrm flipH="false" flipV="false" rot="2800797">
            <a:off x="11130692" y="8226982"/>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11" id="11"/>
          <p:cNvSpPr/>
          <p:nvPr/>
        </p:nvSpPr>
        <p:spPr>
          <a:xfrm flipH="false" flipV="false" rot="2800797">
            <a:off x="16365742" y="8379382"/>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12" id="12"/>
          <p:cNvSpPr/>
          <p:nvPr/>
        </p:nvSpPr>
        <p:spPr>
          <a:xfrm flipH="false" flipV="true" rot="530069">
            <a:off x="2372013" y="-939026"/>
            <a:ext cx="4288558" cy="3508821"/>
          </a:xfrm>
          <a:custGeom>
            <a:avLst/>
            <a:gdLst/>
            <a:ahLst/>
            <a:cxnLst/>
            <a:rect r="r" b="b" t="t" l="l"/>
            <a:pathLst>
              <a:path h="3508821" w="4288558">
                <a:moveTo>
                  <a:pt x="0" y="3508820"/>
                </a:moveTo>
                <a:lnTo>
                  <a:pt x="4288558" y="3508820"/>
                </a:lnTo>
                <a:lnTo>
                  <a:pt x="4288558" y="0"/>
                </a:lnTo>
                <a:lnTo>
                  <a:pt x="0" y="0"/>
                </a:lnTo>
                <a:lnTo>
                  <a:pt x="0" y="350882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true" flipV="false" rot="-552612">
            <a:off x="-1129104" y="-4606048"/>
            <a:ext cx="9152475" cy="8229600"/>
          </a:xfrm>
          <a:custGeom>
            <a:avLst/>
            <a:gdLst/>
            <a:ahLst/>
            <a:cxnLst/>
            <a:rect r="r" b="b" t="t" l="l"/>
            <a:pathLst>
              <a:path h="8229600" w="9152475">
                <a:moveTo>
                  <a:pt x="9152474" y="0"/>
                </a:moveTo>
                <a:lnTo>
                  <a:pt x="0" y="0"/>
                </a:lnTo>
                <a:lnTo>
                  <a:pt x="0" y="8229600"/>
                </a:lnTo>
                <a:lnTo>
                  <a:pt x="9152474" y="8229600"/>
                </a:lnTo>
                <a:lnTo>
                  <a:pt x="9152474" y="0"/>
                </a:lnTo>
                <a:close/>
              </a:path>
            </a:pathLst>
          </a:custGeom>
          <a:blipFill>
            <a:blip r:embed="rId2"/>
            <a:stretch>
              <a:fillRect l="0" t="0" r="0" b="0"/>
            </a:stretch>
          </a:blipFill>
        </p:spPr>
      </p:sp>
      <p:sp>
        <p:nvSpPr>
          <p:cNvPr name="TextBox 14" id="14"/>
          <p:cNvSpPr txBox="true"/>
          <p:nvPr/>
        </p:nvSpPr>
        <p:spPr>
          <a:xfrm rot="0">
            <a:off x="890796" y="3845762"/>
            <a:ext cx="16100002" cy="2113466"/>
          </a:xfrm>
          <a:prstGeom prst="rect">
            <a:avLst/>
          </a:prstGeom>
        </p:spPr>
        <p:txBody>
          <a:bodyPr anchor="t" rtlCol="false" tIns="0" lIns="0" bIns="0" rIns="0">
            <a:spAutoFit/>
          </a:bodyPr>
          <a:lstStyle/>
          <a:p>
            <a:pPr algn="ctr">
              <a:lnSpc>
                <a:spcPts val="17889"/>
              </a:lnSpc>
              <a:spcBef>
                <a:spcPct val="0"/>
              </a:spcBef>
            </a:pPr>
            <a:r>
              <a:rPr lang="en-US" sz="10975">
                <a:solidFill>
                  <a:srgbClr val="000000"/>
                </a:solidFill>
                <a:latin typeface="Raleway Bold"/>
              </a:rPr>
              <a:t>Probability Distributions</a:t>
            </a:r>
          </a:p>
        </p:txBody>
      </p:sp>
      <p:sp>
        <p:nvSpPr>
          <p:cNvPr name="Freeform 15" id="15"/>
          <p:cNvSpPr/>
          <p:nvPr/>
        </p:nvSpPr>
        <p:spPr>
          <a:xfrm flipH="false" flipV="false" rot="0">
            <a:off x="1623695" y="5959228"/>
            <a:ext cx="14116976" cy="219435"/>
          </a:xfrm>
          <a:custGeom>
            <a:avLst/>
            <a:gdLst/>
            <a:ahLst/>
            <a:cxnLst/>
            <a:rect r="r" b="b" t="t" l="l"/>
            <a:pathLst>
              <a:path h="219435" w="14116976">
                <a:moveTo>
                  <a:pt x="0" y="0"/>
                </a:moveTo>
                <a:lnTo>
                  <a:pt x="14116976" y="0"/>
                </a:lnTo>
                <a:lnTo>
                  <a:pt x="14116976" y="219435"/>
                </a:lnTo>
                <a:lnTo>
                  <a:pt x="0" y="2194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03203" y="-2978063"/>
            <a:ext cx="18694406" cy="4605433"/>
          </a:xfrm>
          <a:custGeom>
            <a:avLst/>
            <a:gdLst/>
            <a:ahLst/>
            <a:cxnLst/>
            <a:rect r="r" b="b" t="t" l="l"/>
            <a:pathLst>
              <a:path h="4605433" w="18694406">
                <a:moveTo>
                  <a:pt x="0" y="0"/>
                </a:moveTo>
                <a:lnTo>
                  <a:pt x="18694406" y="0"/>
                </a:lnTo>
                <a:lnTo>
                  <a:pt x="18694406" y="4605433"/>
                </a:lnTo>
                <a:lnTo>
                  <a:pt x="0" y="4605433"/>
                </a:lnTo>
                <a:lnTo>
                  <a:pt x="0" y="0"/>
                </a:lnTo>
                <a:close/>
              </a:path>
            </a:pathLst>
          </a:custGeom>
          <a:blipFill>
            <a:blip r:embed="rId2"/>
            <a:stretch>
              <a:fillRect l="0" t="-7590" r="0" b="-7590"/>
            </a:stretch>
          </a:blipFill>
        </p:spPr>
      </p:sp>
      <p:sp>
        <p:nvSpPr>
          <p:cNvPr name="Freeform 3" id="3"/>
          <p:cNvSpPr/>
          <p:nvPr/>
        </p:nvSpPr>
        <p:spPr>
          <a:xfrm flipH="false" flipV="false" rot="0">
            <a:off x="-3342004"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4" id="4"/>
          <p:cNvSpPr/>
          <p:nvPr/>
        </p:nvSpPr>
        <p:spPr>
          <a:xfrm flipH="false" flipV="false" rot="-7038826">
            <a:off x="-2729619" y="3014974"/>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387424">
            <a:off x="-1498605" y="5265349"/>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Freeform 6" id="6"/>
          <p:cNvSpPr/>
          <p:nvPr/>
        </p:nvSpPr>
        <p:spPr>
          <a:xfrm flipH="false" flipV="false" rot="0">
            <a:off x="13853507"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7" id="7"/>
          <p:cNvSpPr/>
          <p:nvPr/>
        </p:nvSpPr>
        <p:spPr>
          <a:xfrm flipH="false" flipV="false" rot="-7038826">
            <a:off x="16280231" y="3784779"/>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387424">
            <a:off x="11834683" y="5584357"/>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Freeform 9" id="9"/>
          <p:cNvSpPr/>
          <p:nvPr/>
        </p:nvSpPr>
        <p:spPr>
          <a:xfrm flipH="false" flipV="false" rot="0">
            <a:off x="253109" y="3109848"/>
            <a:ext cx="9165739" cy="7024363"/>
          </a:xfrm>
          <a:custGeom>
            <a:avLst/>
            <a:gdLst/>
            <a:ahLst/>
            <a:cxnLst/>
            <a:rect r="r" b="b" t="t" l="l"/>
            <a:pathLst>
              <a:path h="7024363" w="9165739">
                <a:moveTo>
                  <a:pt x="0" y="0"/>
                </a:moveTo>
                <a:lnTo>
                  <a:pt x="9165739" y="0"/>
                </a:lnTo>
                <a:lnTo>
                  <a:pt x="9165739" y="7024362"/>
                </a:lnTo>
                <a:lnTo>
                  <a:pt x="0" y="7024362"/>
                </a:lnTo>
                <a:lnTo>
                  <a:pt x="0" y="0"/>
                </a:lnTo>
                <a:close/>
              </a:path>
            </a:pathLst>
          </a:custGeom>
          <a:blipFill>
            <a:blip r:embed="rId7"/>
            <a:stretch>
              <a:fillRect l="0" t="0" r="0" b="0"/>
            </a:stretch>
          </a:blipFill>
        </p:spPr>
      </p:sp>
      <p:sp>
        <p:nvSpPr>
          <p:cNvPr name="TextBox 10" id="10"/>
          <p:cNvSpPr txBox="true"/>
          <p:nvPr/>
        </p:nvSpPr>
        <p:spPr>
          <a:xfrm rot="0">
            <a:off x="253109" y="158240"/>
            <a:ext cx="6432947" cy="638937"/>
          </a:xfrm>
          <a:prstGeom prst="rect">
            <a:avLst/>
          </a:prstGeom>
        </p:spPr>
        <p:txBody>
          <a:bodyPr anchor="t" rtlCol="false" tIns="0" lIns="0" bIns="0" rIns="0">
            <a:spAutoFit/>
          </a:bodyPr>
          <a:lstStyle/>
          <a:p>
            <a:pPr>
              <a:lnSpc>
                <a:spcPts val="5378"/>
              </a:lnSpc>
              <a:spcBef>
                <a:spcPct val="0"/>
              </a:spcBef>
            </a:pPr>
            <a:r>
              <a:rPr lang="en-US" sz="3299">
                <a:solidFill>
                  <a:srgbClr val="000000"/>
                </a:solidFill>
                <a:latin typeface="Raleway Bold"/>
              </a:rPr>
              <a:t>Normal distribution to unit price</a:t>
            </a:r>
          </a:p>
        </p:txBody>
      </p:sp>
      <p:sp>
        <p:nvSpPr>
          <p:cNvPr name="TextBox 11" id="11"/>
          <p:cNvSpPr txBox="true"/>
          <p:nvPr/>
        </p:nvSpPr>
        <p:spPr>
          <a:xfrm rot="0">
            <a:off x="253109" y="673353"/>
            <a:ext cx="17259300" cy="2436495"/>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a:rPr>
              <a:t> The dataset contains various numerical variables, we can use the normal distribution (Gaussian distribution) as it is commonly used to model continuous data that is roughly symmetric and bell-shaped. One aspect of the dataset where we can apply the normal distribution is the "Unit Price" variable.</a:t>
            </a:r>
          </a:p>
        </p:txBody>
      </p:sp>
      <p:sp>
        <p:nvSpPr>
          <p:cNvPr name="TextBox 12" id="12"/>
          <p:cNvSpPr txBox="true"/>
          <p:nvPr/>
        </p:nvSpPr>
        <p:spPr>
          <a:xfrm rot="0">
            <a:off x="9681332" y="3107055"/>
            <a:ext cx="7380878" cy="3674745"/>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a:rPr>
              <a:t>If the distribution closely resembles a normal distribution, we can proceed to calculate the mean and standard deviation to fit a normal distribution and use it for probabilistic predictions or analyses. </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03203" y="-2978063"/>
            <a:ext cx="18694406" cy="4605433"/>
          </a:xfrm>
          <a:custGeom>
            <a:avLst/>
            <a:gdLst/>
            <a:ahLst/>
            <a:cxnLst/>
            <a:rect r="r" b="b" t="t" l="l"/>
            <a:pathLst>
              <a:path h="4605433" w="18694406">
                <a:moveTo>
                  <a:pt x="0" y="0"/>
                </a:moveTo>
                <a:lnTo>
                  <a:pt x="18694406" y="0"/>
                </a:lnTo>
                <a:lnTo>
                  <a:pt x="18694406" y="4605433"/>
                </a:lnTo>
                <a:lnTo>
                  <a:pt x="0" y="4605433"/>
                </a:lnTo>
                <a:lnTo>
                  <a:pt x="0" y="0"/>
                </a:lnTo>
                <a:close/>
              </a:path>
            </a:pathLst>
          </a:custGeom>
          <a:blipFill>
            <a:blip r:embed="rId2"/>
            <a:stretch>
              <a:fillRect l="0" t="-7590" r="0" b="-7590"/>
            </a:stretch>
          </a:blipFill>
        </p:spPr>
      </p:sp>
      <p:sp>
        <p:nvSpPr>
          <p:cNvPr name="Freeform 3" id="3"/>
          <p:cNvSpPr/>
          <p:nvPr/>
        </p:nvSpPr>
        <p:spPr>
          <a:xfrm flipH="false" flipV="false" rot="0">
            <a:off x="-3342004"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4" id="4"/>
          <p:cNvSpPr/>
          <p:nvPr/>
        </p:nvSpPr>
        <p:spPr>
          <a:xfrm flipH="false" flipV="false" rot="-7038826">
            <a:off x="-2729619" y="3014974"/>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387424">
            <a:off x="-1498605" y="5265349"/>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Freeform 6" id="6"/>
          <p:cNvSpPr/>
          <p:nvPr/>
        </p:nvSpPr>
        <p:spPr>
          <a:xfrm flipH="false" flipV="false" rot="0">
            <a:off x="13853507"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7" id="7"/>
          <p:cNvSpPr/>
          <p:nvPr/>
        </p:nvSpPr>
        <p:spPr>
          <a:xfrm flipH="false" flipV="false" rot="-7038826">
            <a:off x="16280231" y="3784779"/>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387424">
            <a:off x="11834683" y="5584357"/>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TextBox 9" id="9"/>
          <p:cNvSpPr txBox="true"/>
          <p:nvPr/>
        </p:nvSpPr>
        <p:spPr>
          <a:xfrm rot="0">
            <a:off x="63789" y="110170"/>
            <a:ext cx="8534758" cy="625348"/>
          </a:xfrm>
          <a:prstGeom prst="rect">
            <a:avLst/>
          </a:prstGeom>
        </p:spPr>
        <p:txBody>
          <a:bodyPr anchor="t" rtlCol="false" tIns="0" lIns="0" bIns="0" rIns="0">
            <a:spAutoFit/>
          </a:bodyPr>
          <a:lstStyle/>
          <a:p>
            <a:pPr algn="ctr">
              <a:lnSpc>
                <a:spcPts val="5215"/>
              </a:lnSpc>
              <a:spcBef>
                <a:spcPct val="0"/>
              </a:spcBef>
            </a:pPr>
            <a:r>
              <a:rPr lang="en-US" sz="3199">
                <a:solidFill>
                  <a:srgbClr val="000000"/>
                </a:solidFill>
                <a:latin typeface="Raleway Bold"/>
              </a:rPr>
              <a:t>Poisson distribution to the Quantity variable</a:t>
            </a:r>
          </a:p>
        </p:txBody>
      </p:sp>
      <p:sp>
        <p:nvSpPr>
          <p:cNvPr name="TextBox 10" id="10"/>
          <p:cNvSpPr txBox="true"/>
          <p:nvPr/>
        </p:nvSpPr>
        <p:spPr>
          <a:xfrm rot="0">
            <a:off x="63789" y="613910"/>
            <a:ext cx="17259300" cy="2436495"/>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a:rPr>
              <a:t>Since the "Quantity" variable involves counting the number of items, we can consider using a Poisson distribution. The Poisson distribution is often used to model count data when we want to estimate the probability of a given number of events happening in a fixed interval of time or space.</a:t>
            </a:r>
          </a:p>
        </p:txBody>
      </p:sp>
      <p:sp>
        <p:nvSpPr>
          <p:cNvPr name="TextBox 11" id="11"/>
          <p:cNvSpPr txBox="true"/>
          <p:nvPr/>
        </p:nvSpPr>
        <p:spPr>
          <a:xfrm rot="0">
            <a:off x="63789" y="3430839"/>
            <a:ext cx="10210443" cy="638937"/>
          </a:xfrm>
          <a:prstGeom prst="rect">
            <a:avLst/>
          </a:prstGeom>
        </p:spPr>
        <p:txBody>
          <a:bodyPr anchor="t" rtlCol="false" tIns="0" lIns="0" bIns="0" rIns="0">
            <a:spAutoFit/>
          </a:bodyPr>
          <a:lstStyle/>
          <a:p>
            <a:pPr>
              <a:lnSpc>
                <a:spcPts val="5378"/>
              </a:lnSpc>
              <a:spcBef>
                <a:spcPct val="0"/>
              </a:spcBef>
            </a:pPr>
            <a:r>
              <a:rPr lang="en-US" sz="3299">
                <a:solidFill>
                  <a:srgbClr val="000000"/>
                </a:solidFill>
                <a:latin typeface="Raleway"/>
              </a:rPr>
              <a:t>Mean (λ) of the Poisson distribution for 'Quantity': 5.51</a:t>
            </a:r>
          </a:p>
        </p:txBody>
      </p:sp>
      <p:sp>
        <p:nvSpPr>
          <p:cNvPr name="TextBox 12" id="12"/>
          <p:cNvSpPr txBox="true"/>
          <p:nvPr/>
        </p:nvSpPr>
        <p:spPr>
          <a:xfrm rot="0">
            <a:off x="0" y="4701852"/>
            <a:ext cx="8080415" cy="625348"/>
          </a:xfrm>
          <a:prstGeom prst="rect">
            <a:avLst/>
          </a:prstGeom>
        </p:spPr>
        <p:txBody>
          <a:bodyPr anchor="t" rtlCol="false" tIns="0" lIns="0" bIns="0" rIns="0">
            <a:spAutoFit/>
          </a:bodyPr>
          <a:lstStyle/>
          <a:p>
            <a:pPr>
              <a:lnSpc>
                <a:spcPts val="5215"/>
              </a:lnSpc>
              <a:spcBef>
                <a:spcPct val="0"/>
              </a:spcBef>
            </a:pPr>
            <a:r>
              <a:rPr lang="en-US" sz="3199">
                <a:solidFill>
                  <a:srgbClr val="000000"/>
                </a:solidFill>
                <a:latin typeface="Raleway Bold"/>
              </a:rPr>
              <a:t>Normal distribution to the Rating variable</a:t>
            </a:r>
          </a:p>
        </p:txBody>
      </p:sp>
      <p:sp>
        <p:nvSpPr>
          <p:cNvPr name="TextBox 13" id="13"/>
          <p:cNvSpPr txBox="true"/>
          <p:nvPr/>
        </p:nvSpPr>
        <p:spPr>
          <a:xfrm rot="0">
            <a:off x="63789" y="5419834"/>
            <a:ext cx="17259300" cy="1198245"/>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a:rPr>
              <a:t>For the "Rating" variable, we can use a normal distribution to model the distribution of customer ratings as they are continuous values.</a:t>
            </a:r>
          </a:p>
        </p:txBody>
      </p:sp>
      <p:sp>
        <p:nvSpPr>
          <p:cNvPr name="TextBox 14" id="14"/>
          <p:cNvSpPr txBox="true"/>
          <p:nvPr/>
        </p:nvSpPr>
        <p:spPr>
          <a:xfrm rot="0">
            <a:off x="63789" y="6713329"/>
            <a:ext cx="17959825" cy="1198245"/>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a:rPr>
              <a:t>T</a:t>
            </a:r>
            <a:r>
              <a:rPr lang="en-US" sz="3000">
                <a:solidFill>
                  <a:srgbClr val="000000"/>
                </a:solidFill>
                <a:latin typeface="Raleway"/>
              </a:rPr>
              <a:t>he distribution closely resembles a normal distribution, we can proceed to calculate the mean and standard deviation to fit a normal distribution and use it for probabilistic predictions or analyses. </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03203" y="-2978063"/>
            <a:ext cx="18694406" cy="4605433"/>
          </a:xfrm>
          <a:custGeom>
            <a:avLst/>
            <a:gdLst/>
            <a:ahLst/>
            <a:cxnLst/>
            <a:rect r="r" b="b" t="t" l="l"/>
            <a:pathLst>
              <a:path h="4605433" w="18694406">
                <a:moveTo>
                  <a:pt x="0" y="0"/>
                </a:moveTo>
                <a:lnTo>
                  <a:pt x="18694406" y="0"/>
                </a:lnTo>
                <a:lnTo>
                  <a:pt x="18694406" y="4605433"/>
                </a:lnTo>
                <a:lnTo>
                  <a:pt x="0" y="4605433"/>
                </a:lnTo>
                <a:lnTo>
                  <a:pt x="0" y="0"/>
                </a:lnTo>
                <a:close/>
              </a:path>
            </a:pathLst>
          </a:custGeom>
          <a:blipFill>
            <a:blip r:embed="rId2"/>
            <a:stretch>
              <a:fillRect l="0" t="-7590" r="0" b="-7590"/>
            </a:stretch>
          </a:blipFill>
        </p:spPr>
      </p:sp>
      <p:sp>
        <p:nvSpPr>
          <p:cNvPr name="Freeform 3" id="3"/>
          <p:cNvSpPr/>
          <p:nvPr/>
        </p:nvSpPr>
        <p:spPr>
          <a:xfrm flipH="false" flipV="false" rot="0">
            <a:off x="-3342004"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4" id="4"/>
          <p:cNvSpPr/>
          <p:nvPr/>
        </p:nvSpPr>
        <p:spPr>
          <a:xfrm flipH="false" flipV="false" rot="-7038826">
            <a:off x="-2729619" y="3014974"/>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387424">
            <a:off x="-1498605" y="5265349"/>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Freeform 6" id="6"/>
          <p:cNvSpPr/>
          <p:nvPr/>
        </p:nvSpPr>
        <p:spPr>
          <a:xfrm flipH="false" flipV="false" rot="0">
            <a:off x="13853507"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7" id="7"/>
          <p:cNvSpPr/>
          <p:nvPr/>
        </p:nvSpPr>
        <p:spPr>
          <a:xfrm flipH="false" flipV="false" rot="-7038826">
            <a:off x="16280231" y="3784779"/>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387424">
            <a:off x="11834683" y="5584357"/>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Freeform 9" id="9"/>
          <p:cNvSpPr/>
          <p:nvPr/>
        </p:nvSpPr>
        <p:spPr>
          <a:xfrm flipH="false" flipV="false" rot="0">
            <a:off x="4472359" y="250464"/>
            <a:ext cx="7180124" cy="5591715"/>
          </a:xfrm>
          <a:custGeom>
            <a:avLst/>
            <a:gdLst/>
            <a:ahLst/>
            <a:cxnLst/>
            <a:rect r="r" b="b" t="t" l="l"/>
            <a:pathLst>
              <a:path h="5591715" w="7180124">
                <a:moveTo>
                  <a:pt x="0" y="0"/>
                </a:moveTo>
                <a:lnTo>
                  <a:pt x="7180124" y="0"/>
                </a:lnTo>
                <a:lnTo>
                  <a:pt x="7180124" y="5591715"/>
                </a:lnTo>
                <a:lnTo>
                  <a:pt x="0" y="5591715"/>
                </a:lnTo>
                <a:lnTo>
                  <a:pt x="0" y="0"/>
                </a:lnTo>
                <a:close/>
              </a:path>
            </a:pathLst>
          </a:custGeom>
          <a:blipFill>
            <a:blip r:embed="rId7"/>
            <a:stretch>
              <a:fillRect l="0" t="0" r="0" b="0"/>
            </a:stretch>
          </a:blipFill>
        </p:spPr>
      </p:sp>
      <p:sp>
        <p:nvSpPr>
          <p:cNvPr name="TextBox 10" id="10"/>
          <p:cNvSpPr txBox="true"/>
          <p:nvPr/>
        </p:nvSpPr>
        <p:spPr>
          <a:xfrm rot="0">
            <a:off x="0" y="6022802"/>
            <a:ext cx="6807994" cy="638937"/>
          </a:xfrm>
          <a:prstGeom prst="rect">
            <a:avLst/>
          </a:prstGeom>
        </p:spPr>
        <p:txBody>
          <a:bodyPr anchor="t" rtlCol="false" tIns="0" lIns="0" bIns="0" rIns="0">
            <a:spAutoFit/>
          </a:bodyPr>
          <a:lstStyle/>
          <a:p>
            <a:pPr>
              <a:lnSpc>
                <a:spcPts val="5378"/>
              </a:lnSpc>
              <a:spcBef>
                <a:spcPct val="0"/>
              </a:spcBef>
            </a:pPr>
            <a:r>
              <a:rPr lang="en-US" sz="3299">
                <a:solidFill>
                  <a:srgbClr val="000000"/>
                </a:solidFill>
                <a:latin typeface="Raleway Bold"/>
              </a:rPr>
              <a:t>T</a:t>
            </a:r>
            <a:r>
              <a:rPr lang="en-US" sz="3299">
                <a:solidFill>
                  <a:srgbClr val="000000"/>
                </a:solidFill>
                <a:latin typeface="Raleway Bold"/>
              </a:rPr>
              <a:t>he distribution and its properties</a:t>
            </a:r>
          </a:p>
        </p:txBody>
      </p:sp>
      <p:sp>
        <p:nvSpPr>
          <p:cNvPr name="TextBox 11" id="11"/>
          <p:cNvSpPr txBox="true"/>
          <p:nvPr/>
        </p:nvSpPr>
        <p:spPr>
          <a:xfrm rot="0">
            <a:off x="63789" y="6861765"/>
            <a:ext cx="17816685" cy="1198245"/>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a:rPr>
              <a:t>T</a:t>
            </a:r>
            <a:r>
              <a:rPr lang="en-US" sz="3000">
                <a:solidFill>
                  <a:srgbClr val="000000"/>
                </a:solidFill>
                <a:latin typeface="Raleway"/>
              </a:rPr>
              <a:t>he distribution and its properties for each relevant numerical variable in the dataset, considering the characteristics of normal, Poisson, and binomial distributions:</a:t>
            </a:r>
          </a:p>
        </p:txBody>
      </p:sp>
      <p:sp>
        <p:nvSpPr>
          <p:cNvPr name="TextBox 12" id="12"/>
          <p:cNvSpPr txBox="true"/>
          <p:nvPr/>
        </p:nvSpPr>
        <p:spPr>
          <a:xfrm rot="0">
            <a:off x="105753" y="8126854"/>
            <a:ext cx="18076493" cy="1817370"/>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Bold"/>
              </a:rPr>
              <a:t>1.</a:t>
            </a:r>
            <a:r>
              <a:rPr lang="en-US" sz="3000" u="sng">
                <a:solidFill>
                  <a:srgbClr val="000000"/>
                </a:solidFill>
                <a:latin typeface="Raleway Bold"/>
              </a:rPr>
              <a:t>Unit Price</a:t>
            </a:r>
            <a:r>
              <a:rPr lang="en-US" sz="3000">
                <a:solidFill>
                  <a:srgbClr val="000000"/>
                </a:solidFill>
                <a:latin typeface="Raleway Bold"/>
              </a:rPr>
              <a:t>:</a:t>
            </a:r>
          </a:p>
          <a:p>
            <a:pPr>
              <a:lnSpc>
                <a:spcPts val="4890"/>
              </a:lnSpc>
              <a:spcBef>
                <a:spcPct val="0"/>
              </a:spcBef>
            </a:pPr>
            <a:r>
              <a:rPr lang="en-US" sz="3000">
                <a:solidFill>
                  <a:srgbClr val="000000"/>
                </a:solidFill>
                <a:latin typeface="Raleway Bold"/>
              </a:rPr>
              <a:t>Distribution Type: Normal Distribution</a:t>
            </a:r>
          </a:p>
          <a:p>
            <a:pPr>
              <a:lnSpc>
                <a:spcPts val="4890"/>
              </a:lnSpc>
              <a:spcBef>
                <a:spcPct val="0"/>
              </a:spcBef>
            </a:pPr>
            <a:r>
              <a:rPr lang="en-US" sz="3000">
                <a:solidFill>
                  <a:srgbClr val="000000"/>
                </a:solidFill>
                <a:latin typeface="Raleway"/>
              </a:rPr>
              <a:t>The distribution of unit prices appears to be somewhat normally distributed, with a slight positive skew</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03203" y="-2978063"/>
            <a:ext cx="18694406" cy="4605433"/>
          </a:xfrm>
          <a:custGeom>
            <a:avLst/>
            <a:gdLst/>
            <a:ahLst/>
            <a:cxnLst/>
            <a:rect r="r" b="b" t="t" l="l"/>
            <a:pathLst>
              <a:path h="4605433" w="18694406">
                <a:moveTo>
                  <a:pt x="0" y="0"/>
                </a:moveTo>
                <a:lnTo>
                  <a:pt x="18694406" y="0"/>
                </a:lnTo>
                <a:lnTo>
                  <a:pt x="18694406" y="4605433"/>
                </a:lnTo>
                <a:lnTo>
                  <a:pt x="0" y="4605433"/>
                </a:lnTo>
                <a:lnTo>
                  <a:pt x="0" y="0"/>
                </a:lnTo>
                <a:close/>
              </a:path>
            </a:pathLst>
          </a:custGeom>
          <a:blipFill>
            <a:blip r:embed="rId2"/>
            <a:stretch>
              <a:fillRect l="0" t="-7590" r="0" b="-7590"/>
            </a:stretch>
          </a:blipFill>
        </p:spPr>
      </p:sp>
      <p:sp>
        <p:nvSpPr>
          <p:cNvPr name="Freeform 3" id="3"/>
          <p:cNvSpPr/>
          <p:nvPr/>
        </p:nvSpPr>
        <p:spPr>
          <a:xfrm flipH="false" flipV="false" rot="0">
            <a:off x="-3342004"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4" id="4"/>
          <p:cNvSpPr/>
          <p:nvPr/>
        </p:nvSpPr>
        <p:spPr>
          <a:xfrm flipH="false" flipV="false" rot="-7038826">
            <a:off x="-2729619" y="3014974"/>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387424">
            <a:off x="-1643719" y="5265349"/>
            <a:ext cx="7401497" cy="7985902"/>
          </a:xfrm>
          <a:custGeom>
            <a:avLst/>
            <a:gdLst/>
            <a:ahLst/>
            <a:cxnLst/>
            <a:rect r="r" b="b" t="t" l="l"/>
            <a:pathLst>
              <a:path h="7985902" w="7401497">
                <a:moveTo>
                  <a:pt x="0" y="0"/>
                </a:moveTo>
                <a:lnTo>
                  <a:pt x="7401497" y="0"/>
                </a:lnTo>
                <a:lnTo>
                  <a:pt x="7401497" y="7985902"/>
                </a:lnTo>
                <a:lnTo>
                  <a:pt x="0" y="7985902"/>
                </a:lnTo>
                <a:lnTo>
                  <a:pt x="0" y="0"/>
                </a:lnTo>
                <a:close/>
              </a:path>
            </a:pathLst>
          </a:custGeom>
          <a:blipFill>
            <a:blip r:embed="rId6"/>
            <a:stretch>
              <a:fillRect l="0" t="-3051" r="0" b="0"/>
            </a:stretch>
          </a:blipFill>
        </p:spPr>
      </p:sp>
      <p:sp>
        <p:nvSpPr>
          <p:cNvPr name="Freeform 6" id="6"/>
          <p:cNvSpPr/>
          <p:nvPr/>
        </p:nvSpPr>
        <p:spPr>
          <a:xfrm flipH="false" flipV="false" rot="0">
            <a:off x="13853507"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7" id="7"/>
          <p:cNvSpPr/>
          <p:nvPr/>
        </p:nvSpPr>
        <p:spPr>
          <a:xfrm flipH="false" flipV="false" rot="-7038826">
            <a:off x="16280231" y="3784779"/>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387424">
            <a:off x="11834683" y="5584357"/>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TextBox 9" id="9"/>
          <p:cNvSpPr txBox="true"/>
          <p:nvPr/>
        </p:nvSpPr>
        <p:spPr>
          <a:xfrm rot="0">
            <a:off x="280105" y="131228"/>
            <a:ext cx="15882462" cy="3055620"/>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a:rPr>
              <a:t>.</a:t>
            </a:r>
            <a:r>
              <a:rPr lang="en-US" sz="3000">
                <a:solidFill>
                  <a:srgbClr val="000000"/>
                </a:solidFill>
                <a:latin typeface="Raleway Bold"/>
              </a:rPr>
              <a:t>Properties:</a:t>
            </a:r>
          </a:p>
          <a:p>
            <a:pPr>
              <a:lnSpc>
                <a:spcPts val="4890"/>
              </a:lnSpc>
              <a:spcBef>
                <a:spcPct val="0"/>
              </a:spcBef>
            </a:pPr>
            <a:r>
              <a:rPr lang="en-US" sz="3000">
                <a:solidFill>
                  <a:srgbClr val="000000"/>
                </a:solidFill>
                <a:latin typeface="Raleway Bold"/>
              </a:rPr>
              <a:t>Central Tendency:</a:t>
            </a:r>
            <a:r>
              <a:rPr lang="en-US" sz="3000">
                <a:solidFill>
                  <a:srgbClr val="000000"/>
                </a:solidFill>
                <a:latin typeface="Raleway"/>
              </a:rPr>
              <a:t> Mean (μ) represents the average unit price.</a:t>
            </a:r>
          </a:p>
          <a:p>
            <a:pPr>
              <a:lnSpc>
                <a:spcPts val="4890"/>
              </a:lnSpc>
              <a:spcBef>
                <a:spcPct val="0"/>
              </a:spcBef>
            </a:pPr>
            <a:r>
              <a:rPr lang="en-US" sz="3000">
                <a:solidFill>
                  <a:srgbClr val="000000"/>
                </a:solidFill>
                <a:latin typeface="Raleway Bold"/>
              </a:rPr>
              <a:t>Spread:</a:t>
            </a:r>
            <a:r>
              <a:rPr lang="en-US" sz="3000">
                <a:solidFill>
                  <a:srgbClr val="000000"/>
                </a:solidFill>
                <a:latin typeface="Raleway"/>
              </a:rPr>
              <a:t> Standard Deviation (σ) quantifies the dispersion of unit prices.</a:t>
            </a:r>
          </a:p>
          <a:p>
            <a:pPr>
              <a:lnSpc>
                <a:spcPts val="4890"/>
              </a:lnSpc>
              <a:spcBef>
                <a:spcPct val="0"/>
              </a:spcBef>
            </a:pPr>
            <a:r>
              <a:rPr lang="en-US" sz="3000">
                <a:solidFill>
                  <a:srgbClr val="000000"/>
                </a:solidFill>
                <a:latin typeface="Raleway Bold"/>
              </a:rPr>
              <a:t>Skewness:</a:t>
            </a:r>
            <a:r>
              <a:rPr lang="en-US" sz="3000">
                <a:solidFill>
                  <a:srgbClr val="000000"/>
                </a:solidFill>
                <a:latin typeface="Raleway"/>
              </a:rPr>
              <a:t> Slightly positively skewed, indicating a right tail.</a:t>
            </a:r>
          </a:p>
          <a:p>
            <a:pPr>
              <a:lnSpc>
                <a:spcPts val="4890"/>
              </a:lnSpc>
              <a:spcBef>
                <a:spcPct val="0"/>
              </a:spcBef>
            </a:pPr>
            <a:r>
              <a:rPr lang="en-US" sz="3000">
                <a:solidFill>
                  <a:srgbClr val="000000"/>
                </a:solidFill>
                <a:latin typeface="Raleway Bold"/>
              </a:rPr>
              <a:t>Kurtosis: </a:t>
            </a:r>
            <a:r>
              <a:rPr lang="en-US" sz="3000">
                <a:solidFill>
                  <a:srgbClr val="000000"/>
                </a:solidFill>
                <a:latin typeface="Raleway"/>
              </a:rPr>
              <a:t>Negative, implying a relatively flat distribution compared to a normal distribution.</a:t>
            </a:r>
          </a:p>
        </p:txBody>
      </p:sp>
      <p:sp>
        <p:nvSpPr>
          <p:cNvPr name="TextBox 10" id="10"/>
          <p:cNvSpPr txBox="true"/>
          <p:nvPr/>
        </p:nvSpPr>
        <p:spPr>
          <a:xfrm rot="0">
            <a:off x="211507" y="3244215"/>
            <a:ext cx="18076493" cy="3674745"/>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Bold"/>
              </a:rPr>
              <a:t>2. </a:t>
            </a:r>
            <a:r>
              <a:rPr lang="en-US" sz="3000" u="sng">
                <a:solidFill>
                  <a:srgbClr val="000000"/>
                </a:solidFill>
                <a:latin typeface="Raleway Bold"/>
              </a:rPr>
              <a:t>Quantity</a:t>
            </a:r>
            <a:r>
              <a:rPr lang="en-US" sz="3000">
                <a:solidFill>
                  <a:srgbClr val="000000"/>
                </a:solidFill>
                <a:latin typeface="Raleway Bold"/>
              </a:rPr>
              <a:t>:</a:t>
            </a:r>
          </a:p>
          <a:p>
            <a:pPr>
              <a:lnSpc>
                <a:spcPts val="4890"/>
              </a:lnSpc>
              <a:spcBef>
                <a:spcPct val="0"/>
              </a:spcBef>
            </a:pPr>
            <a:r>
              <a:rPr lang="en-US" sz="3000">
                <a:solidFill>
                  <a:srgbClr val="000000"/>
                </a:solidFill>
                <a:latin typeface="Raleway Bold"/>
              </a:rPr>
              <a:t>Distribution Type: Poisson Distribution</a:t>
            </a:r>
          </a:p>
          <a:p>
            <a:pPr>
              <a:lnSpc>
                <a:spcPts val="4890"/>
              </a:lnSpc>
              <a:spcBef>
                <a:spcPct val="0"/>
              </a:spcBef>
            </a:pPr>
            <a:r>
              <a:rPr lang="en-US" sz="3000">
                <a:solidFill>
                  <a:srgbClr val="000000"/>
                </a:solidFill>
                <a:latin typeface="Raleway"/>
              </a:rPr>
              <a:t>The "Quantity" variable follows a Poisson distribution as it represents the count of items purchased in each transaction.</a:t>
            </a:r>
          </a:p>
          <a:p>
            <a:pPr>
              <a:lnSpc>
                <a:spcPts val="4890"/>
              </a:lnSpc>
              <a:spcBef>
                <a:spcPct val="0"/>
              </a:spcBef>
            </a:pPr>
            <a:r>
              <a:rPr lang="en-US" sz="3000">
                <a:solidFill>
                  <a:srgbClr val="000000"/>
                </a:solidFill>
                <a:latin typeface="Raleway Bold"/>
              </a:rPr>
              <a:t>Properties:</a:t>
            </a:r>
          </a:p>
          <a:p>
            <a:pPr>
              <a:lnSpc>
                <a:spcPts val="4890"/>
              </a:lnSpc>
              <a:spcBef>
                <a:spcPct val="0"/>
              </a:spcBef>
            </a:pPr>
            <a:r>
              <a:rPr lang="en-US" sz="3000">
                <a:solidFill>
                  <a:srgbClr val="000000"/>
                </a:solidFill>
                <a:latin typeface="Raleway Bold"/>
              </a:rPr>
              <a:t>Central Tendency: </a:t>
            </a:r>
            <a:r>
              <a:rPr lang="en-US" sz="3000">
                <a:solidFill>
                  <a:srgbClr val="000000"/>
                </a:solidFill>
                <a:latin typeface="Raleway"/>
              </a:rPr>
              <a:t>Mean (λ) represents the average number of items purchased in each transaction.</a:t>
            </a:r>
          </a:p>
        </p:txBody>
      </p:sp>
      <p:sp>
        <p:nvSpPr>
          <p:cNvPr name="TextBox 11" id="11"/>
          <p:cNvSpPr txBox="true"/>
          <p:nvPr/>
        </p:nvSpPr>
        <p:spPr>
          <a:xfrm rot="0">
            <a:off x="211507" y="6976110"/>
            <a:ext cx="18076493" cy="2436495"/>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Bold"/>
              </a:rPr>
              <a:t>3.</a:t>
            </a:r>
            <a:r>
              <a:rPr lang="en-US" sz="3000" u="sng">
                <a:solidFill>
                  <a:srgbClr val="000000"/>
                </a:solidFill>
                <a:latin typeface="Raleway Bold"/>
              </a:rPr>
              <a:t>Gross Income</a:t>
            </a:r>
            <a:r>
              <a:rPr lang="en-US" sz="3000">
                <a:solidFill>
                  <a:srgbClr val="000000"/>
                </a:solidFill>
                <a:latin typeface="Raleway"/>
              </a:rPr>
              <a:t>:</a:t>
            </a:r>
          </a:p>
          <a:p>
            <a:pPr>
              <a:lnSpc>
                <a:spcPts val="4890"/>
              </a:lnSpc>
              <a:spcBef>
                <a:spcPct val="0"/>
              </a:spcBef>
            </a:pPr>
            <a:r>
              <a:rPr lang="en-US" sz="3000">
                <a:solidFill>
                  <a:srgbClr val="000000"/>
                </a:solidFill>
                <a:latin typeface="Raleway Bold"/>
              </a:rPr>
              <a:t>Distribution Type: Normal Distribution</a:t>
            </a:r>
          </a:p>
          <a:p>
            <a:pPr>
              <a:lnSpc>
                <a:spcPts val="4890"/>
              </a:lnSpc>
              <a:spcBef>
                <a:spcPct val="0"/>
              </a:spcBef>
            </a:pPr>
            <a:r>
              <a:rPr lang="en-US" sz="3000">
                <a:solidFill>
                  <a:srgbClr val="000000"/>
                </a:solidFill>
                <a:latin typeface="Raleway"/>
              </a:rPr>
              <a:t>The distribution of gross income is slightly positively skewed and has properties resembling a normal distribution.</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03203" y="-2978063"/>
            <a:ext cx="18694406" cy="4605433"/>
          </a:xfrm>
          <a:custGeom>
            <a:avLst/>
            <a:gdLst/>
            <a:ahLst/>
            <a:cxnLst/>
            <a:rect r="r" b="b" t="t" l="l"/>
            <a:pathLst>
              <a:path h="4605433" w="18694406">
                <a:moveTo>
                  <a:pt x="0" y="0"/>
                </a:moveTo>
                <a:lnTo>
                  <a:pt x="18694406" y="0"/>
                </a:lnTo>
                <a:lnTo>
                  <a:pt x="18694406" y="4605433"/>
                </a:lnTo>
                <a:lnTo>
                  <a:pt x="0" y="4605433"/>
                </a:lnTo>
                <a:lnTo>
                  <a:pt x="0" y="0"/>
                </a:lnTo>
                <a:close/>
              </a:path>
            </a:pathLst>
          </a:custGeom>
          <a:blipFill>
            <a:blip r:embed="rId2"/>
            <a:stretch>
              <a:fillRect l="0" t="-7590" r="0" b="-7590"/>
            </a:stretch>
          </a:blipFill>
        </p:spPr>
      </p:sp>
      <p:sp>
        <p:nvSpPr>
          <p:cNvPr name="Freeform 3" id="3"/>
          <p:cNvSpPr/>
          <p:nvPr/>
        </p:nvSpPr>
        <p:spPr>
          <a:xfrm flipH="false" flipV="false" rot="0">
            <a:off x="-3342004"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4" id="4"/>
          <p:cNvSpPr/>
          <p:nvPr/>
        </p:nvSpPr>
        <p:spPr>
          <a:xfrm flipH="false" flipV="false" rot="-7038826">
            <a:off x="-2729619" y="3014974"/>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387424">
            <a:off x="-1498605" y="5265349"/>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Freeform 6" id="6"/>
          <p:cNvSpPr/>
          <p:nvPr/>
        </p:nvSpPr>
        <p:spPr>
          <a:xfrm flipH="false" flipV="false" rot="0">
            <a:off x="13853507"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7" id="7"/>
          <p:cNvSpPr/>
          <p:nvPr/>
        </p:nvSpPr>
        <p:spPr>
          <a:xfrm flipH="false" flipV="false" rot="-7038826">
            <a:off x="16280231" y="3784779"/>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387424">
            <a:off x="11834683" y="5584357"/>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TextBox 9" id="9"/>
          <p:cNvSpPr txBox="true"/>
          <p:nvPr/>
        </p:nvSpPr>
        <p:spPr>
          <a:xfrm rot="0">
            <a:off x="63789" y="35088"/>
            <a:ext cx="15888177" cy="3055620"/>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Bold"/>
              </a:rPr>
              <a:t>Properties:</a:t>
            </a:r>
          </a:p>
          <a:p>
            <a:pPr>
              <a:lnSpc>
                <a:spcPts val="4890"/>
              </a:lnSpc>
              <a:spcBef>
                <a:spcPct val="0"/>
              </a:spcBef>
            </a:pPr>
            <a:r>
              <a:rPr lang="en-US" sz="3000">
                <a:solidFill>
                  <a:srgbClr val="000000"/>
                </a:solidFill>
                <a:latin typeface="Raleway Bold"/>
              </a:rPr>
              <a:t>Central Tendency: </a:t>
            </a:r>
            <a:r>
              <a:rPr lang="en-US" sz="3000">
                <a:solidFill>
                  <a:srgbClr val="000000"/>
                </a:solidFill>
                <a:latin typeface="Raleway"/>
              </a:rPr>
              <a:t>Mean (μ) represents the average income generated from transactions.</a:t>
            </a:r>
          </a:p>
          <a:p>
            <a:pPr>
              <a:lnSpc>
                <a:spcPts val="4890"/>
              </a:lnSpc>
              <a:spcBef>
                <a:spcPct val="0"/>
              </a:spcBef>
            </a:pPr>
            <a:r>
              <a:rPr lang="en-US" sz="3000">
                <a:solidFill>
                  <a:srgbClr val="000000"/>
                </a:solidFill>
                <a:latin typeface="Raleway Bold"/>
              </a:rPr>
              <a:t>Spread: </a:t>
            </a:r>
            <a:r>
              <a:rPr lang="en-US" sz="3000">
                <a:solidFill>
                  <a:srgbClr val="000000"/>
                </a:solidFill>
                <a:latin typeface="Raleway"/>
              </a:rPr>
              <a:t>Standard Deviation (σ) quantifies the dispersion of gross income.</a:t>
            </a:r>
          </a:p>
          <a:p>
            <a:pPr>
              <a:lnSpc>
                <a:spcPts val="4890"/>
              </a:lnSpc>
              <a:spcBef>
                <a:spcPct val="0"/>
              </a:spcBef>
            </a:pPr>
            <a:r>
              <a:rPr lang="en-US" sz="3000">
                <a:solidFill>
                  <a:srgbClr val="000000"/>
                </a:solidFill>
                <a:latin typeface="Raleway Bold"/>
              </a:rPr>
              <a:t>Skewness:</a:t>
            </a:r>
            <a:r>
              <a:rPr lang="en-US" sz="3000">
                <a:solidFill>
                  <a:srgbClr val="000000"/>
                </a:solidFill>
                <a:latin typeface="Raleway"/>
              </a:rPr>
              <a:t> Slightly positively skewed, indicating a right tail.</a:t>
            </a:r>
          </a:p>
          <a:p>
            <a:pPr>
              <a:lnSpc>
                <a:spcPts val="4890"/>
              </a:lnSpc>
              <a:spcBef>
                <a:spcPct val="0"/>
              </a:spcBef>
            </a:pPr>
            <a:r>
              <a:rPr lang="en-US" sz="3000">
                <a:solidFill>
                  <a:srgbClr val="000000"/>
                </a:solidFill>
                <a:latin typeface="Raleway Bold"/>
              </a:rPr>
              <a:t>Kurtosis:</a:t>
            </a:r>
            <a:r>
              <a:rPr lang="en-US" sz="3000">
                <a:solidFill>
                  <a:srgbClr val="000000"/>
                </a:solidFill>
                <a:latin typeface="Raleway"/>
              </a:rPr>
              <a:t> Negative, implying a relatively flat distribution compared to a normal distribution.</a:t>
            </a:r>
          </a:p>
        </p:txBody>
      </p:sp>
      <p:sp>
        <p:nvSpPr>
          <p:cNvPr name="TextBox 10" id="10"/>
          <p:cNvSpPr txBox="true"/>
          <p:nvPr/>
        </p:nvSpPr>
        <p:spPr>
          <a:xfrm rot="0">
            <a:off x="63789" y="3208119"/>
            <a:ext cx="16388001" cy="4293870"/>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Bold"/>
              </a:rPr>
              <a:t>4. </a:t>
            </a:r>
            <a:r>
              <a:rPr lang="en-US" sz="3000" u="sng">
                <a:solidFill>
                  <a:srgbClr val="000000"/>
                </a:solidFill>
                <a:latin typeface="Raleway Bold"/>
              </a:rPr>
              <a:t>Rating</a:t>
            </a:r>
            <a:r>
              <a:rPr lang="en-US" sz="3000">
                <a:solidFill>
                  <a:srgbClr val="000000"/>
                </a:solidFill>
                <a:latin typeface="Raleway Bold"/>
              </a:rPr>
              <a:t>:</a:t>
            </a:r>
          </a:p>
          <a:p>
            <a:pPr>
              <a:lnSpc>
                <a:spcPts val="4890"/>
              </a:lnSpc>
              <a:spcBef>
                <a:spcPct val="0"/>
              </a:spcBef>
            </a:pPr>
            <a:r>
              <a:rPr lang="en-US" sz="3000">
                <a:solidFill>
                  <a:srgbClr val="000000"/>
                </a:solidFill>
                <a:latin typeface="Raleway Bold"/>
              </a:rPr>
              <a:t>Distribution Type: Normal Distribution</a:t>
            </a:r>
          </a:p>
          <a:p>
            <a:pPr>
              <a:lnSpc>
                <a:spcPts val="4890"/>
              </a:lnSpc>
              <a:spcBef>
                <a:spcPct val="0"/>
              </a:spcBef>
            </a:pPr>
            <a:r>
              <a:rPr lang="en-US" sz="3000">
                <a:solidFill>
                  <a:srgbClr val="000000"/>
                </a:solidFill>
                <a:latin typeface="Raleway"/>
              </a:rPr>
              <a:t>The "Rating" variable follows an approximately normal distribution with a bell-shaped pattern.</a:t>
            </a:r>
          </a:p>
          <a:p>
            <a:pPr>
              <a:lnSpc>
                <a:spcPts val="4890"/>
              </a:lnSpc>
              <a:spcBef>
                <a:spcPct val="0"/>
              </a:spcBef>
            </a:pPr>
            <a:r>
              <a:rPr lang="en-US" sz="3000">
                <a:solidFill>
                  <a:srgbClr val="000000"/>
                </a:solidFill>
                <a:latin typeface="Raleway Bold"/>
              </a:rPr>
              <a:t>Properties:</a:t>
            </a:r>
          </a:p>
          <a:p>
            <a:pPr>
              <a:lnSpc>
                <a:spcPts val="4890"/>
              </a:lnSpc>
              <a:spcBef>
                <a:spcPct val="0"/>
              </a:spcBef>
            </a:pPr>
            <a:r>
              <a:rPr lang="en-US" sz="3000">
                <a:solidFill>
                  <a:srgbClr val="000000"/>
                </a:solidFill>
                <a:latin typeface="Raleway Bold"/>
              </a:rPr>
              <a:t>Central Tendency:</a:t>
            </a:r>
            <a:r>
              <a:rPr lang="en-US" sz="3000">
                <a:solidFill>
                  <a:srgbClr val="000000"/>
                </a:solidFill>
                <a:latin typeface="Raleway"/>
              </a:rPr>
              <a:t> Mean (μ) represents the average customer rating.</a:t>
            </a:r>
          </a:p>
          <a:p>
            <a:pPr>
              <a:lnSpc>
                <a:spcPts val="4890"/>
              </a:lnSpc>
              <a:spcBef>
                <a:spcPct val="0"/>
              </a:spcBef>
            </a:pPr>
            <a:r>
              <a:rPr lang="en-US" sz="3000">
                <a:solidFill>
                  <a:srgbClr val="000000"/>
                </a:solidFill>
                <a:latin typeface="Raleway Bold"/>
              </a:rPr>
              <a:t>Spread:</a:t>
            </a:r>
            <a:r>
              <a:rPr lang="en-US" sz="3000">
                <a:solidFill>
                  <a:srgbClr val="000000"/>
                </a:solidFill>
                <a:latin typeface="Raleway"/>
              </a:rPr>
              <a:t> Standard Deviation (σ) quantifies the spread of ratings.</a:t>
            </a:r>
          </a:p>
          <a:p>
            <a:pPr>
              <a:lnSpc>
                <a:spcPts val="4890"/>
              </a:lnSpc>
              <a:spcBef>
                <a:spcPct val="0"/>
              </a:spcBef>
            </a:pPr>
          </a:p>
        </p:txBody>
      </p:sp>
      <p:sp>
        <p:nvSpPr>
          <p:cNvPr name="TextBox 11" id="11"/>
          <p:cNvSpPr txBox="true"/>
          <p:nvPr/>
        </p:nvSpPr>
        <p:spPr>
          <a:xfrm rot="0">
            <a:off x="235542" y="7378164"/>
            <a:ext cx="17259300" cy="2436495"/>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a:rPr>
              <a:t>It's important to note that while the "Quantity" variable follows a Poisson distribution, the other variables exhibit properties closer to a normal distribution. These characteristics are based on the analysis and visualizations of the data. Understanding the distribution type and its properties is essential for statistical analysis and making inferences from the dataset.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1033578">
            <a:off x="11000600" y="-4114800"/>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3" id="3"/>
          <p:cNvSpPr/>
          <p:nvPr/>
        </p:nvSpPr>
        <p:spPr>
          <a:xfrm flipH="false" flipV="true" rot="-7522993">
            <a:off x="11750096" y="-582939"/>
            <a:ext cx="4288558" cy="3508821"/>
          </a:xfrm>
          <a:custGeom>
            <a:avLst/>
            <a:gdLst/>
            <a:ahLst/>
            <a:cxnLst/>
            <a:rect r="r" b="b" t="t" l="l"/>
            <a:pathLst>
              <a:path h="3508821" w="4288558">
                <a:moveTo>
                  <a:pt x="0" y="3508821"/>
                </a:moveTo>
                <a:lnTo>
                  <a:pt x="4288559" y="3508821"/>
                </a:lnTo>
                <a:lnTo>
                  <a:pt x="4288559" y="0"/>
                </a:lnTo>
                <a:lnTo>
                  <a:pt x="0" y="0"/>
                </a:lnTo>
                <a:lnTo>
                  <a:pt x="0" y="3508821"/>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52612">
            <a:off x="4466146" y="-5502072"/>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14653176" y="-2269873"/>
            <a:ext cx="6513205" cy="7241923"/>
          </a:xfrm>
          <a:custGeom>
            <a:avLst/>
            <a:gdLst/>
            <a:ahLst/>
            <a:cxnLst/>
            <a:rect r="r" b="b" t="t" l="l"/>
            <a:pathLst>
              <a:path h="7241923" w="6513205">
                <a:moveTo>
                  <a:pt x="0" y="0"/>
                </a:moveTo>
                <a:lnTo>
                  <a:pt x="6513205" y="0"/>
                </a:lnTo>
                <a:lnTo>
                  <a:pt x="6513205" y="7241923"/>
                </a:lnTo>
                <a:lnTo>
                  <a:pt x="0" y="7241923"/>
                </a:lnTo>
                <a:lnTo>
                  <a:pt x="0" y="0"/>
                </a:lnTo>
                <a:close/>
              </a:path>
            </a:pathLst>
          </a:custGeom>
          <a:blipFill>
            <a:blip r:embed="rId5"/>
            <a:stretch>
              <a:fillRect l="0" t="0" r="0" b="0"/>
            </a:stretch>
          </a:blipFill>
        </p:spPr>
      </p:sp>
      <p:sp>
        <p:nvSpPr>
          <p:cNvPr name="Freeform 6" id="6"/>
          <p:cNvSpPr/>
          <p:nvPr/>
        </p:nvSpPr>
        <p:spPr>
          <a:xfrm flipH="false" flipV="false" rot="2800797">
            <a:off x="660592" y="7922182"/>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7" id="7"/>
          <p:cNvSpPr/>
          <p:nvPr/>
        </p:nvSpPr>
        <p:spPr>
          <a:xfrm flipH="false" flipV="false" rot="0">
            <a:off x="5895642" y="-3318316"/>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8" id="8"/>
          <p:cNvSpPr/>
          <p:nvPr/>
        </p:nvSpPr>
        <p:spPr>
          <a:xfrm flipH="false" flipV="true" rot="-10800000">
            <a:off x="-406406" y="8483600"/>
            <a:ext cx="18694406" cy="4605433"/>
          </a:xfrm>
          <a:custGeom>
            <a:avLst/>
            <a:gdLst/>
            <a:ahLst/>
            <a:cxnLst/>
            <a:rect r="r" b="b" t="t" l="l"/>
            <a:pathLst>
              <a:path h="4605433" w="18694406">
                <a:moveTo>
                  <a:pt x="0" y="4605433"/>
                </a:moveTo>
                <a:lnTo>
                  <a:pt x="18694406" y="4605433"/>
                </a:lnTo>
                <a:lnTo>
                  <a:pt x="18694406" y="0"/>
                </a:lnTo>
                <a:lnTo>
                  <a:pt x="0" y="0"/>
                </a:lnTo>
                <a:lnTo>
                  <a:pt x="0" y="4605433"/>
                </a:lnTo>
                <a:close/>
              </a:path>
            </a:pathLst>
          </a:custGeom>
          <a:blipFill>
            <a:blip r:embed="rId6"/>
            <a:stretch>
              <a:fillRect l="0" t="-7590" r="0" b="-7590"/>
            </a:stretch>
          </a:blipFill>
        </p:spPr>
      </p:sp>
      <p:sp>
        <p:nvSpPr>
          <p:cNvPr name="Freeform 9" id="9"/>
          <p:cNvSpPr/>
          <p:nvPr/>
        </p:nvSpPr>
        <p:spPr>
          <a:xfrm flipH="false" flipV="false" rot="2800797">
            <a:off x="5895642" y="8074582"/>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10" id="10"/>
          <p:cNvSpPr/>
          <p:nvPr/>
        </p:nvSpPr>
        <p:spPr>
          <a:xfrm flipH="false" flipV="false" rot="2800797">
            <a:off x="11130692" y="8226982"/>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11" id="11"/>
          <p:cNvSpPr/>
          <p:nvPr/>
        </p:nvSpPr>
        <p:spPr>
          <a:xfrm flipH="false" flipV="false" rot="2800797">
            <a:off x="16365742" y="8379382"/>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12" id="12"/>
          <p:cNvSpPr/>
          <p:nvPr/>
        </p:nvSpPr>
        <p:spPr>
          <a:xfrm flipH="false" flipV="true" rot="530069">
            <a:off x="2372013" y="-939026"/>
            <a:ext cx="4288558" cy="3508821"/>
          </a:xfrm>
          <a:custGeom>
            <a:avLst/>
            <a:gdLst/>
            <a:ahLst/>
            <a:cxnLst/>
            <a:rect r="r" b="b" t="t" l="l"/>
            <a:pathLst>
              <a:path h="3508821" w="4288558">
                <a:moveTo>
                  <a:pt x="0" y="3508820"/>
                </a:moveTo>
                <a:lnTo>
                  <a:pt x="4288558" y="3508820"/>
                </a:lnTo>
                <a:lnTo>
                  <a:pt x="4288558" y="0"/>
                </a:lnTo>
                <a:lnTo>
                  <a:pt x="0" y="0"/>
                </a:lnTo>
                <a:lnTo>
                  <a:pt x="0" y="350882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true" flipV="false" rot="-552612">
            <a:off x="-1129104" y="-4606048"/>
            <a:ext cx="9152475" cy="8229600"/>
          </a:xfrm>
          <a:custGeom>
            <a:avLst/>
            <a:gdLst/>
            <a:ahLst/>
            <a:cxnLst/>
            <a:rect r="r" b="b" t="t" l="l"/>
            <a:pathLst>
              <a:path h="8229600" w="9152475">
                <a:moveTo>
                  <a:pt x="9152474" y="0"/>
                </a:moveTo>
                <a:lnTo>
                  <a:pt x="0" y="0"/>
                </a:lnTo>
                <a:lnTo>
                  <a:pt x="0" y="8229600"/>
                </a:lnTo>
                <a:lnTo>
                  <a:pt x="9152474" y="8229600"/>
                </a:lnTo>
                <a:lnTo>
                  <a:pt x="9152474" y="0"/>
                </a:lnTo>
                <a:close/>
              </a:path>
            </a:pathLst>
          </a:custGeom>
          <a:blipFill>
            <a:blip r:embed="rId2"/>
            <a:stretch>
              <a:fillRect l="0" t="0" r="0" b="0"/>
            </a:stretch>
          </a:blipFill>
        </p:spPr>
      </p:sp>
      <p:sp>
        <p:nvSpPr>
          <p:cNvPr name="TextBox 14" id="14"/>
          <p:cNvSpPr txBox="true"/>
          <p:nvPr/>
        </p:nvSpPr>
        <p:spPr>
          <a:xfrm rot="0">
            <a:off x="1623695" y="3590926"/>
            <a:ext cx="14112691" cy="2478020"/>
          </a:xfrm>
          <a:prstGeom prst="rect">
            <a:avLst/>
          </a:prstGeom>
        </p:spPr>
        <p:txBody>
          <a:bodyPr anchor="t" rtlCol="false" tIns="0" lIns="0" bIns="0" rIns="0">
            <a:spAutoFit/>
          </a:bodyPr>
          <a:lstStyle/>
          <a:p>
            <a:pPr algn="ctr">
              <a:lnSpc>
                <a:spcPts val="21004"/>
              </a:lnSpc>
              <a:spcBef>
                <a:spcPct val="0"/>
              </a:spcBef>
            </a:pPr>
            <a:r>
              <a:rPr lang="en-US" sz="12886">
                <a:solidFill>
                  <a:srgbClr val="000000"/>
                </a:solidFill>
                <a:latin typeface="Raleway Bold"/>
              </a:rPr>
              <a:t>Data</a:t>
            </a:r>
            <a:r>
              <a:rPr lang="en-US" sz="12886">
                <a:solidFill>
                  <a:srgbClr val="000000"/>
                </a:solidFill>
                <a:latin typeface="Raleway Bold"/>
              </a:rPr>
              <a:t> Selection </a:t>
            </a:r>
          </a:p>
        </p:txBody>
      </p:sp>
      <p:sp>
        <p:nvSpPr>
          <p:cNvPr name="Freeform 15" id="15"/>
          <p:cNvSpPr/>
          <p:nvPr/>
        </p:nvSpPr>
        <p:spPr>
          <a:xfrm flipH="false" flipV="false" rot="0">
            <a:off x="1623695" y="5959228"/>
            <a:ext cx="14116976" cy="219435"/>
          </a:xfrm>
          <a:custGeom>
            <a:avLst/>
            <a:gdLst/>
            <a:ahLst/>
            <a:cxnLst/>
            <a:rect r="r" b="b" t="t" l="l"/>
            <a:pathLst>
              <a:path h="219435" w="14116976">
                <a:moveTo>
                  <a:pt x="0" y="0"/>
                </a:moveTo>
                <a:lnTo>
                  <a:pt x="14116976" y="0"/>
                </a:lnTo>
                <a:lnTo>
                  <a:pt x="14116976" y="219435"/>
                </a:lnTo>
                <a:lnTo>
                  <a:pt x="0" y="2194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1033578">
            <a:off x="11000600" y="-4114800"/>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3" id="3"/>
          <p:cNvSpPr/>
          <p:nvPr/>
        </p:nvSpPr>
        <p:spPr>
          <a:xfrm flipH="false" flipV="true" rot="-7522993">
            <a:off x="11750096" y="-582939"/>
            <a:ext cx="4288558" cy="3508821"/>
          </a:xfrm>
          <a:custGeom>
            <a:avLst/>
            <a:gdLst/>
            <a:ahLst/>
            <a:cxnLst/>
            <a:rect r="r" b="b" t="t" l="l"/>
            <a:pathLst>
              <a:path h="3508821" w="4288558">
                <a:moveTo>
                  <a:pt x="0" y="3508821"/>
                </a:moveTo>
                <a:lnTo>
                  <a:pt x="4288559" y="3508821"/>
                </a:lnTo>
                <a:lnTo>
                  <a:pt x="4288559" y="0"/>
                </a:lnTo>
                <a:lnTo>
                  <a:pt x="0" y="0"/>
                </a:lnTo>
                <a:lnTo>
                  <a:pt x="0" y="3508821"/>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52612">
            <a:off x="4466146" y="-5502072"/>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14653176" y="-2269873"/>
            <a:ext cx="6513205" cy="7241923"/>
          </a:xfrm>
          <a:custGeom>
            <a:avLst/>
            <a:gdLst/>
            <a:ahLst/>
            <a:cxnLst/>
            <a:rect r="r" b="b" t="t" l="l"/>
            <a:pathLst>
              <a:path h="7241923" w="6513205">
                <a:moveTo>
                  <a:pt x="0" y="0"/>
                </a:moveTo>
                <a:lnTo>
                  <a:pt x="6513205" y="0"/>
                </a:lnTo>
                <a:lnTo>
                  <a:pt x="6513205" y="7241923"/>
                </a:lnTo>
                <a:lnTo>
                  <a:pt x="0" y="7241923"/>
                </a:lnTo>
                <a:lnTo>
                  <a:pt x="0" y="0"/>
                </a:lnTo>
                <a:close/>
              </a:path>
            </a:pathLst>
          </a:custGeom>
          <a:blipFill>
            <a:blip r:embed="rId5"/>
            <a:stretch>
              <a:fillRect l="0" t="0" r="0" b="0"/>
            </a:stretch>
          </a:blipFill>
        </p:spPr>
      </p:sp>
      <p:sp>
        <p:nvSpPr>
          <p:cNvPr name="Freeform 6" id="6"/>
          <p:cNvSpPr/>
          <p:nvPr/>
        </p:nvSpPr>
        <p:spPr>
          <a:xfrm flipH="false" flipV="false" rot="2800797">
            <a:off x="660592" y="7922182"/>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7" id="7"/>
          <p:cNvSpPr/>
          <p:nvPr/>
        </p:nvSpPr>
        <p:spPr>
          <a:xfrm flipH="false" flipV="false" rot="0">
            <a:off x="5895642" y="-3318316"/>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8" id="8"/>
          <p:cNvSpPr/>
          <p:nvPr/>
        </p:nvSpPr>
        <p:spPr>
          <a:xfrm flipH="false" flipV="true" rot="-10800000">
            <a:off x="-406406" y="8483600"/>
            <a:ext cx="18694406" cy="4605433"/>
          </a:xfrm>
          <a:custGeom>
            <a:avLst/>
            <a:gdLst/>
            <a:ahLst/>
            <a:cxnLst/>
            <a:rect r="r" b="b" t="t" l="l"/>
            <a:pathLst>
              <a:path h="4605433" w="18694406">
                <a:moveTo>
                  <a:pt x="0" y="4605433"/>
                </a:moveTo>
                <a:lnTo>
                  <a:pt x="18694406" y="4605433"/>
                </a:lnTo>
                <a:lnTo>
                  <a:pt x="18694406" y="0"/>
                </a:lnTo>
                <a:lnTo>
                  <a:pt x="0" y="0"/>
                </a:lnTo>
                <a:lnTo>
                  <a:pt x="0" y="4605433"/>
                </a:lnTo>
                <a:close/>
              </a:path>
            </a:pathLst>
          </a:custGeom>
          <a:blipFill>
            <a:blip r:embed="rId6"/>
            <a:stretch>
              <a:fillRect l="0" t="-7590" r="0" b="-7590"/>
            </a:stretch>
          </a:blipFill>
        </p:spPr>
      </p:sp>
      <p:sp>
        <p:nvSpPr>
          <p:cNvPr name="Freeform 9" id="9"/>
          <p:cNvSpPr/>
          <p:nvPr/>
        </p:nvSpPr>
        <p:spPr>
          <a:xfrm flipH="false" flipV="false" rot="2800797">
            <a:off x="5895642" y="8074582"/>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10" id="10"/>
          <p:cNvSpPr/>
          <p:nvPr/>
        </p:nvSpPr>
        <p:spPr>
          <a:xfrm flipH="false" flipV="false" rot="2800797">
            <a:off x="11130692" y="8226982"/>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11" id="11"/>
          <p:cNvSpPr/>
          <p:nvPr/>
        </p:nvSpPr>
        <p:spPr>
          <a:xfrm flipH="false" flipV="false" rot="2800797">
            <a:off x="16365742" y="8379382"/>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12" id="12"/>
          <p:cNvSpPr/>
          <p:nvPr/>
        </p:nvSpPr>
        <p:spPr>
          <a:xfrm flipH="false" flipV="true" rot="530069">
            <a:off x="2372013" y="-939026"/>
            <a:ext cx="4288558" cy="3508821"/>
          </a:xfrm>
          <a:custGeom>
            <a:avLst/>
            <a:gdLst/>
            <a:ahLst/>
            <a:cxnLst/>
            <a:rect r="r" b="b" t="t" l="l"/>
            <a:pathLst>
              <a:path h="3508821" w="4288558">
                <a:moveTo>
                  <a:pt x="0" y="3508820"/>
                </a:moveTo>
                <a:lnTo>
                  <a:pt x="4288558" y="3508820"/>
                </a:lnTo>
                <a:lnTo>
                  <a:pt x="4288558" y="0"/>
                </a:lnTo>
                <a:lnTo>
                  <a:pt x="0" y="0"/>
                </a:lnTo>
                <a:lnTo>
                  <a:pt x="0" y="350882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true" flipV="false" rot="-552612">
            <a:off x="-1129104" y="-4606048"/>
            <a:ext cx="9152475" cy="8229600"/>
          </a:xfrm>
          <a:custGeom>
            <a:avLst/>
            <a:gdLst/>
            <a:ahLst/>
            <a:cxnLst/>
            <a:rect r="r" b="b" t="t" l="l"/>
            <a:pathLst>
              <a:path h="8229600" w="9152475">
                <a:moveTo>
                  <a:pt x="9152474" y="0"/>
                </a:moveTo>
                <a:lnTo>
                  <a:pt x="0" y="0"/>
                </a:lnTo>
                <a:lnTo>
                  <a:pt x="0" y="8229600"/>
                </a:lnTo>
                <a:lnTo>
                  <a:pt x="9152474" y="8229600"/>
                </a:lnTo>
                <a:lnTo>
                  <a:pt x="9152474" y="0"/>
                </a:lnTo>
                <a:close/>
              </a:path>
            </a:pathLst>
          </a:custGeom>
          <a:blipFill>
            <a:blip r:embed="rId2"/>
            <a:stretch>
              <a:fillRect l="0" t="0" r="0" b="0"/>
            </a:stretch>
          </a:blipFill>
        </p:spPr>
      </p:sp>
      <p:sp>
        <p:nvSpPr>
          <p:cNvPr name="TextBox 14" id="14"/>
          <p:cNvSpPr txBox="true"/>
          <p:nvPr/>
        </p:nvSpPr>
        <p:spPr>
          <a:xfrm rot="0">
            <a:off x="5594179" y="3845762"/>
            <a:ext cx="6693235" cy="2113466"/>
          </a:xfrm>
          <a:prstGeom prst="rect">
            <a:avLst/>
          </a:prstGeom>
        </p:spPr>
        <p:txBody>
          <a:bodyPr anchor="t" rtlCol="false" tIns="0" lIns="0" bIns="0" rIns="0">
            <a:spAutoFit/>
          </a:bodyPr>
          <a:lstStyle/>
          <a:p>
            <a:pPr algn="ctr">
              <a:lnSpc>
                <a:spcPts val="17889"/>
              </a:lnSpc>
              <a:spcBef>
                <a:spcPct val="0"/>
              </a:spcBef>
            </a:pPr>
            <a:r>
              <a:rPr lang="en-US" sz="10975">
                <a:solidFill>
                  <a:srgbClr val="000000"/>
                </a:solidFill>
                <a:latin typeface="Raleway Bold"/>
              </a:rPr>
              <a:t>Sampling </a:t>
            </a:r>
          </a:p>
        </p:txBody>
      </p:sp>
      <p:sp>
        <p:nvSpPr>
          <p:cNvPr name="Freeform 15" id="15"/>
          <p:cNvSpPr/>
          <p:nvPr/>
        </p:nvSpPr>
        <p:spPr>
          <a:xfrm flipH="false" flipV="false" rot="0">
            <a:off x="3370634" y="5959228"/>
            <a:ext cx="12370037" cy="192280"/>
          </a:xfrm>
          <a:custGeom>
            <a:avLst/>
            <a:gdLst/>
            <a:ahLst/>
            <a:cxnLst/>
            <a:rect r="r" b="b" t="t" l="l"/>
            <a:pathLst>
              <a:path h="192280" w="12370037">
                <a:moveTo>
                  <a:pt x="0" y="0"/>
                </a:moveTo>
                <a:lnTo>
                  <a:pt x="12370037" y="0"/>
                </a:lnTo>
                <a:lnTo>
                  <a:pt x="12370037" y="192280"/>
                </a:lnTo>
                <a:lnTo>
                  <a:pt x="0" y="19228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03203" y="-2978063"/>
            <a:ext cx="18694406" cy="4605433"/>
          </a:xfrm>
          <a:custGeom>
            <a:avLst/>
            <a:gdLst/>
            <a:ahLst/>
            <a:cxnLst/>
            <a:rect r="r" b="b" t="t" l="l"/>
            <a:pathLst>
              <a:path h="4605433" w="18694406">
                <a:moveTo>
                  <a:pt x="0" y="0"/>
                </a:moveTo>
                <a:lnTo>
                  <a:pt x="18694406" y="0"/>
                </a:lnTo>
                <a:lnTo>
                  <a:pt x="18694406" y="4605433"/>
                </a:lnTo>
                <a:lnTo>
                  <a:pt x="0" y="4605433"/>
                </a:lnTo>
                <a:lnTo>
                  <a:pt x="0" y="0"/>
                </a:lnTo>
                <a:close/>
              </a:path>
            </a:pathLst>
          </a:custGeom>
          <a:blipFill>
            <a:blip r:embed="rId2"/>
            <a:stretch>
              <a:fillRect l="0" t="-7590" r="0" b="-7590"/>
            </a:stretch>
          </a:blipFill>
        </p:spPr>
      </p:sp>
      <p:sp>
        <p:nvSpPr>
          <p:cNvPr name="Freeform 3" id="3"/>
          <p:cNvSpPr/>
          <p:nvPr/>
        </p:nvSpPr>
        <p:spPr>
          <a:xfrm flipH="false" flipV="false" rot="0">
            <a:off x="-3342004"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4" id="4"/>
          <p:cNvSpPr/>
          <p:nvPr/>
        </p:nvSpPr>
        <p:spPr>
          <a:xfrm flipH="false" flipV="false" rot="-7038826">
            <a:off x="-2729619" y="3014974"/>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387424">
            <a:off x="-1498605" y="5265349"/>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Freeform 6" id="6"/>
          <p:cNvSpPr/>
          <p:nvPr/>
        </p:nvSpPr>
        <p:spPr>
          <a:xfrm flipH="false" flipV="false" rot="0">
            <a:off x="13853507"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7" id="7"/>
          <p:cNvSpPr/>
          <p:nvPr/>
        </p:nvSpPr>
        <p:spPr>
          <a:xfrm flipH="false" flipV="false" rot="-7038826">
            <a:off x="16280231" y="3784779"/>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387424">
            <a:off x="11834683" y="5584357"/>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TextBox 9" id="9"/>
          <p:cNvSpPr txBox="true"/>
          <p:nvPr/>
        </p:nvSpPr>
        <p:spPr>
          <a:xfrm rot="0">
            <a:off x="259577" y="40875"/>
            <a:ext cx="17715967" cy="6151245"/>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a:rPr>
              <a:t>Typically, information about sampling techniques and data collection methods can include:</a:t>
            </a:r>
          </a:p>
          <a:p>
            <a:pPr>
              <a:lnSpc>
                <a:spcPts val="4890"/>
              </a:lnSpc>
              <a:spcBef>
                <a:spcPct val="0"/>
              </a:spcBef>
            </a:pPr>
            <a:r>
              <a:rPr lang="en-US" sz="3000" u="sng">
                <a:solidFill>
                  <a:srgbClr val="000000"/>
                </a:solidFill>
                <a:latin typeface="Raleway Bold"/>
              </a:rPr>
              <a:t>Sampling Techniques:</a:t>
            </a:r>
          </a:p>
          <a:p>
            <a:pPr>
              <a:lnSpc>
                <a:spcPts val="4890"/>
              </a:lnSpc>
              <a:spcBef>
                <a:spcPct val="0"/>
              </a:spcBef>
            </a:pPr>
            <a:r>
              <a:rPr lang="en-US" sz="3000">
                <a:solidFill>
                  <a:srgbClr val="000000"/>
                </a:solidFill>
                <a:latin typeface="Raleway Bold"/>
              </a:rPr>
              <a:t>Random Sampling:</a:t>
            </a:r>
            <a:r>
              <a:rPr lang="en-US" sz="3000">
                <a:solidFill>
                  <a:srgbClr val="000000"/>
                </a:solidFill>
                <a:latin typeface="Raleway"/>
              </a:rPr>
              <a:t> Data is collected randomly from a larger population, ensuring that each data point has an equal chance of being selected.</a:t>
            </a:r>
          </a:p>
          <a:p>
            <a:pPr>
              <a:lnSpc>
                <a:spcPts val="4890"/>
              </a:lnSpc>
              <a:spcBef>
                <a:spcPct val="0"/>
              </a:spcBef>
            </a:pPr>
            <a:r>
              <a:rPr lang="en-US" sz="3000">
                <a:solidFill>
                  <a:srgbClr val="000000"/>
                </a:solidFill>
                <a:latin typeface="Raleway Bold"/>
              </a:rPr>
              <a:t>Stratified Sampling:</a:t>
            </a:r>
            <a:r>
              <a:rPr lang="en-US" sz="3000">
                <a:solidFill>
                  <a:srgbClr val="000000"/>
                </a:solidFill>
                <a:latin typeface="Raleway"/>
              </a:rPr>
              <a:t> Data is divided into subgroups (strata), and samples are taken from each stratum to ensure representation from all subgroups.</a:t>
            </a:r>
          </a:p>
          <a:p>
            <a:pPr>
              <a:lnSpc>
                <a:spcPts val="4890"/>
              </a:lnSpc>
              <a:spcBef>
                <a:spcPct val="0"/>
              </a:spcBef>
            </a:pPr>
            <a:r>
              <a:rPr lang="en-US" sz="3000">
                <a:solidFill>
                  <a:srgbClr val="000000"/>
                </a:solidFill>
                <a:latin typeface="Raleway Bold"/>
              </a:rPr>
              <a:t>Convenience Sampling:</a:t>
            </a:r>
            <a:r>
              <a:rPr lang="en-US" sz="3000">
                <a:solidFill>
                  <a:srgbClr val="000000"/>
                </a:solidFill>
                <a:latin typeface="Raleway"/>
              </a:rPr>
              <a:t> Data is collected from easily accessible sources, which may not represent the entire population accurately.</a:t>
            </a:r>
          </a:p>
          <a:p>
            <a:pPr>
              <a:lnSpc>
                <a:spcPts val="4890"/>
              </a:lnSpc>
              <a:spcBef>
                <a:spcPct val="0"/>
              </a:spcBef>
            </a:pPr>
            <a:r>
              <a:rPr lang="en-US" sz="3000">
                <a:solidFill>
                  <a:srgbClr val="000000"/>
                </a:solidFill>
                <a:latin typeface="Raleway Bold"/>
              </a:rPr>
              <a:t>Cluster Sampling: </a:t>
            </a:r>
            <a:r>
              <a:rPr lang="en-US" sz="3000">
                <a:solidFill>
                  <a:srgbClr val="000000"/>
                </a:solidFill>
                <a:latin typeface="Raleway"/>
              </a:rPr>
              <a:t>Data is collected by first dividing the population into clusters and then randomly selecting clusters for data collection.</a:t>
            </a:r>
          </a:p>
        </p:txBody>
      </p:sp>
      <p:sp>
        <p:nvSpPr>
          <p:cNvPr name="TextBox 10" id="10"/>
          <p:cNvSpPr txBox="true"/>
          <p:nvPr/>
        </p:nvSpPr>
        <p:spPr>
          <a:xfrm rot="0">
            <a:off x="259577" y="6351394"/>
            <a:ext cx="18028423" cy="3674745"/>
          </a:xfrm>
          <a:prstGeom prst="rect">
            <a:avLst/>
          </a:prstGeom>
        </p:spPr>
        <p:txBody>
          <a:bodyPr anchor="t" rtlCol="false" tIns="0" lIns="0" bIns="0" rIns="0">
            <a:spAutoFit/>
          </a:bodyPr>
          <a:lstStyle/>
          <a:p>
            <a:pPr>
              <a:lnSpc>
                <a:spcPts val="4890"/>
              </a:lnSpc>
              <a:spcBef>
                <a:spcPct val="0"/>
              </a:spcBef>
            </a:pPr>
            <a:r>
              <a:rPr lang="en-US" sz="3000" u="sng">
                <a:solidFill>
                  <a:srgbClr val="000000"/>
                </a:solidFill>
                <a:latin typeface="Raleway Bold"/>
              </a:rPr>
              <a:t>Data Collection Methods:</a:t>
            </a:r>
          </a:p>
          <a:p>
            <a:pPr>
              <a:lnSpc>
                <a:spcPts val="4890"/>
              </a:lnSpc>
              <a:spcBef>
                <a:spcPct val="0"/>
              </a:spcBef>
            </a:pPr>
            <a:r>
              <a:rPr lang="en-US" sz="3000">
                <a:solidFill>
                  <a:srgbClr val="000000"/>
                </a:solidFill>
                <a:latin typeface="Raleway Bold"/>
              </a:rPr>
              <a:t>Surveys: </a:t>
            </a:r>
            <a:r>
              <a:rPr lang="en-US" sz="3000">
                <a:solidFill>
                  <a:srgbClr val="000000"/>
                </a:solidFill>
                <a:latin typeface="Raleway"/>
              </a:rPr>
              <a:t>Data is collected through structured questionnaires or interviews with individuals or organizations.</a:t>
            </a:r>
          </a:p>
          <a:p>
            <a:pPr>
              <a:lnSpc>
                <a:spcPts val="4890"/>
              </a:lnSpc>
              <a:spcBef>
                <a:spcPct val="0"/>
              </a:spcBef>
            </a:pPr>
            <a:r>
              <a:rPr lang="en-US" sz="3000">
                <a:solidFill>
                  <a:srgbClr val="000000"/>
                </a:solidFill>
                <a:latin typeface="Raleway Bold"/>
              </a:rPr>
              <a:t>Observations:</a:t>
            </a:r>
            <a:r>
              <a:rPr lang="en-US" sz="3000">
                <a:solidFill>
                  <a:srgbClr val="000000"/>
                </a:solidFill>
                <a:latin typeface="Raleway"/>
              </a:rPr>
              <a:t> Data is collected by directly observing and recording events, behaviors, or conditions.</a:t>
            </a:r>
          </a:p>
          <a:p>
            <a:pPr>
              <a:lnSpc>
                <a:spcPts val="4890"/>
              </a:lnSpc>
              <a:spcBef>
                <a:spcPct val="0"/>
              </a:spcBef>
            </a:pPr>
            <a:r>
              <a:rPr lang="en-US" sz="3000">
                <a:solidFill>
                  <a:srgbClr val="000000"/>
                </a:solidFill>
                <a:latin typeface="Raleway"/>
              </a:rPr>
              <a:t>Records and Transactions: Data is collected from existing records, databases, or transaction histories.</a:t>
            </a:r>
          </a:p>
          <a:p>
            <a:pPr>
              <a:lnSpc>
                <a:spcPts val="4890"/>
              </a:lnSpc>
              <a:spcBef>
                <a:spcPct val="0"/>
              </a:spcBef>
            </a:pP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03203" y="-2978063"/>
            <a:ext cx="18694406" cy="4605433"/>
          </a:xfrm>
          <a:custGeom>
            <a:avLst/>
            <a:gdLst/>
            <a:ahLst/>
            <a:cxnLst/>
            <a:rect r="r" b="b" t="t" l="l"/>
            <a:pathLst>
              <a:path h="4605433" w="18694406">
                <a:moveTo>
                  <a:pt x="0" y="0"/>
                </a:moveTo>
                <a:lnTo>
                  <a:pt x="18694406" y="0"/>
                </a:lnTo>
                <a:lnTo>
                  <a:pt x="18694406" y="4605433"/>
                </a:lnTo>
                <a:lnTo>
                  <a:pt x="0" y="4605433"/>
                </a:lnTo>
                <a:lnTo>
                  <a:pt x="0" y="0"/>
                </a:lnTo>
                <a:close/>
              </a:path>
            </a:pathLst>
          </a:custGeom>
          <a:blipFill>
            <a:blip r:embed="rId2"/>
            <a:stretch>
              <a:fillRect l="0" t="-7590" r="0" b="-7590"/>
            </a:stretch>
          </a:blipFill>
        </p:spPr>
      </p:sp>
      <p:sp>
        <p:nvSpPr>
          <p:cNvPr name="Freeform 3" id="3"/>
          <p:cNvSpPr/>
          <p:nvPr/>
        </p:nvSpPr>
        <p:spPr>
          <a:xfrm flipH="false" flipV="false" rot="0">
            <a:off x="-3342004"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4" id="4"/>
          <p:cNvSpPr/>
          <p:nvPr/>
        </p:nvSpPr>
        <p:spPr>
          <a:xfrm flipH="false" flipV="false" rot="-7038826">
            <a:off x="-2729619" y="3014974"/>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387424">
            <a:off x="-1498605" y="5265349"/>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Freeform 6" id="6"/>
          <p:cNvSpPr/>
          <p:nvPr/>
        </p:nvSpPr>
        <p:spPr>
          <a:xfrm flipH="false" flipV="false" rot="0">
            <a:off x="13853507"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7" id="7"/>
          <p:cNvSpPr/>
          <p:nvPr/>
        </p:nvSpPr>
        <p:spPr>
          <a:xfrm flipH="false" flipV="false" rot="-7038826">
            <a:off x="16280231" y="3784779"/>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387424">
            <a:off x="11834683" y="5584357"/>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TextBox 9" id="9"/>
          <p:cNvSpPr txBox="true"/>
          <p:nvPr/>
        </p:nvSpPr>
        <p:spPr>
          <a:xfrm rot="0">
            <a:off x="63789" y="35099"/>
            <a:ext cx="18224211" cy="2436495"/>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Bold"/>
              </a:rPr>
              <a:t>Online Data Collection:</a:t>
            </a:r>
            <a:r>
              <a:rPr lang="en-US" sz="3000">
                <a:solidFill>
                  <a:srgbClr val="000000"/>
                </a:solidFill>
                <a:latin typeface="Raleway"/>
              </a:rPr>
              <a:t> Data is collected from online sources, such as websites, social media, or e-commerce platforms.</a:t>
            </a:r>
          </a:p>
          <a:p>
            <a:pPr>
              <a:lnSpc>
                <a:spcPts val="4890"/>
              </a:lnSpc>
              <a:spcBef>
                <a:spcPct val="0"/>
              </a:spcBef>
            </a:pPr>
            <a:r>
              <a:rPr lang="en-US" sz="3000">
                <a:solidFill>
                  <a:srgbClr val="000000"/>
                </a:solidFill>
                <a:latin typeface="Raleway Bold"/>
              </a:rPr>
              <a:t>In-Person Data Collection:</a:t>
            </a:r>
            <a:r>
              <a:rPr lang="en-US" sz="3000">
                <a:solidFill>
                  <a:srgbClr val="000000"/>
                </a:solidFill>
                <a:latin typeface="Raleway"/>
              </a:rPr>
              <a:t> Data is collected through face-to-face interactions with respondents or through physical transactions.</a:t>
            </a:r>
          </a:p>
        </p:txBody>
      </p:sp>
      <p:sp>
        <p:nvSpPr>
          <p:cNvPr name="TextBox 10" id="10"/>
          <p:cNvSpPr txBox="true"/>
          <p:nvPr/>
        </p:nvSpPr>
        <p:spPr>
          <a:xfrm rot="0">
            <a:off x="63789" y="2540049"/>
            <a:ext cx="17259300" cy="579120"/>
          </a:xfrm>
          <a:prstGeom prst="rect">
            <a:avLst/>
          </a:prstGeom>
        </p:spPr>
        <p:txBody>
          <a:bodyPr anchor="t" rtlCol="false" tIns="0" lIns="0" bIns="0" rIns="0">
            <a:spAutoFit/>
          </a:bodyPr>
          <a:lstStyle/>
          <a:p>
            <a:pPr algn="just">
              <a:lnSpc>
                <a:spcPts val="4890"/>
              </a:lnSpc>
              <a:spcBef>
                <a:spcPct val="0"/>
              </a:spcBef>
            </a:pPr>
            <a:r>
              <a:rPr lang="en-US" sz="3000" u="sng">
                <a:solidFill>
                  <a:srgbClr val="000000"/>
                </a:solidFill>
                <a:latin typeface="Raleway Bold"/>
              </a:rPr>
              <a:t>S</a:t>
            </a:r>
            <a:r>
              <a:rPr lang="en-US" sz="3000" u="sng">
                <a:solidFill>
                  <a:srgbClr val="000000"/>
                </a:solidFill>
                <a:latin typeface="Raleway Bold"/>
              </a:rPr>
              <a:t>ampling means and population parameters</a:t>
            </a:r>
          </a:p>
        </p:txBody>
      </p:sp>
      <p:sp>
        <p:nvSpPr>
          <p:cNvPr name="TextBox 11" id="11"/>
          <p:cNvSpPr txBox="true"/>
          <p:nvPr/>
        </p:nvSpPr>
        <p:spPr>
          <a:xfrm rot="0">
            <a:off x="0" y="2995344"/>
            <a:ext cx="18288000" cy="8008620"/>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Bold"/>
              </a:rPr>
              <a:t>Steps</a:t>
            </a:r>
          </a:p>
          <a:p>
            <a:pPr>
              <a:lnSpc>
                <a:spcPts val="4890"/>
              </a:lnSpc>
              <a:spcBef>
                <a:spcPct val="0"/>
              </a:spcBef>
            </a:pPr>
            <a:r>
              <a:rPr lang="en-US" sz="3000">
                <a:solidFill>
                  <a:srgbClr val="000000"/>
                </a:solidFill>
                <a:latin typeface="Raleway Bold"/>
              </a:rPr>
              <a:t>Define the Population and the Sample: </a:t>
            </a:r>
            <a:r>
              <a:rPr lang="en-US" sz="3000">
                <a:solidFill>
                  <a:srgbClr val="000000"/>
                </a:solidFill>
                <a:latin typeface="Raleway"/>
              </a:rPr>
              <a:t>Identify the population of interest and the sample from the population that you are studying.</a:t>
            </a:r>
          </a:p>
          <a:p>
            <a:pPr>
              <a:lnSpc>
                <a:spcPts val="4890"/>
              </a:lnSpc>
              <a:spcBef>
                <a:spcPct val="0"/>
              </a:spcBef>
            </a:pPr>
            <a:r>
              <a:rPr lang="en-US" sz="3000">
                <a:solidFill>
                  <a:srgbClr val="000000"/>
                </a:solidFill>
                <a:latin typeface="Raleway Bold"/>
              </a:rPr>
              <a:t>Collect Data:</a:t>
            </a:r>
            <a:r>
              <a:rPr lang="en-US" sz="3000">
                <a:solidFill>
                  <a:srgbClr val="000000"/>
                </a:solidFill>
                <a:latin typeface="Raleway"/>
              </a:rPr>
              <a:t> Collect data from the sample using a suitable sampling method. Ensure that the sample is representative of the population.</a:t>
            </a:r>
          </a:p>
          <a:p>
            <a:pPr>
              <a:lnSpc>
                <a:spcPts val="4890"/>
              </a:lnSpc>
              <a:spcBef>
                <a:spcPct val="0"/>
              </a:spcBef>
            </a:pPr>
            <a:r>
              <a:rPr lang="en-US" sz="3000">
                <a:solidFill>
                  <a:srgbClr val="000000"/>
                </a:solidFill>
                <a:latin typeface="Raleway Bold"/>
              </a:rPr>
              <a:t>Calculate Sample Statistics:</a:t>
            </a:r>
            <a:r>
              <a:rPr lang="en-US" sz="3000">
                <a:solidFill>
                  <a:srgbClr val="000000"/>
                </a:solidFill>
                <a:latin typeface="Raleway"/>
              </a:rPr>
              <a:t> Calculate the sample mean (for continuous variables) or sample proportion (for categorical variables) from the collected sample data.</a:t>
            </a:r>
          </a:p>
          <a:p>
            <a:pPr>
              <a:lnSpc>
                <a:spcPts val="4890"/>
              </a:lnSpc>
              <a:spcBef>
                <a:spcPct val="0"/>
              </a:spcBef>
            </a:pPr>
            <a:r>
              <a:rPr lang="en-US" sz="3000">
                <a:solidFill>
                  <a:srgbClr val="000000"/>
                </a:solidFill>
                <a:latin typeface="Raleway Bold"/>
              </a:rPr>
              <a:t>Identify Population Parameters: </a:t>
            </a:r>
            <a:r>
              <a:rPr lang="en-US" sz="3000">
                <a:solidFill>
                  <a:srgbClr val="000000"/>
                </a:solidFill>
                <a:latin typeface="Raleway"/>
              </a:rPr>
              <a:t>If available, identify the population parameters, which are the true values of the mean or proportion for the entire population.</a:t>
            </a:r>
          </a:p>
          <a:p>
            <a:pPr>
              <a:lnSpc>
                <a:spcPts val="4890"/>
              </a:lnSpc>
              <a:spcBef>
                <a:spcPct val="0"/>
              </a:spcBef>
            </a:pPr>
            <a:r>
              <a:rPr lang="en-US" sz="3000">
                <a:solidFill>
                  <a:srgbClr val="000000"/>
                </a:solidFill>
                <a:latin typeface="Raleway Bold"/>
              </a:rPr>
              <a:t>Perform Comparisons:</a:t>
            </a:r>
            <a:r>
              <a:rPr lang="en-US" sz="3000">
                <a:solidFill>
                  <a:srgbClr val="000000"/>
                </a:solidFill>
                <a:latin typeface="Raleway"/>
              </a:rPr>
              <a:t> Compare the sample statistics to the population parameters to assess the accuracy of the sample estimates. You can use statistical tests or confidence intervals to make these comparisons.</a:t>
            </a:r>
          </a:p>
          <a:p>
            <a:pPr>
              <a:lnSpc>
                <a:spcPts val="4890"/>
              </a:lnSpc>
              <a:spcBef>
                <a:spcPct val="0"/>
              </a:spcBef>
            </a:pP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03203" y="-2978063"/>
            <a:ext cx="18694406" cy="4605433"/>
          </a:xfrm>
          <a:custGeom>
            <a:avLst/>
            <a:gdLst/>
            <a:ahLst/>
            <a:cxnLst/>
            <a:rect r="r" b="b" t="t" l="l"/>
            <a:pathLst>
              <a:path h="4605433" w="18694406">
                <a:moveTo>
                  <a:pt x="0" y="0"/>
                </a:moveTo>
                <a:lnTo>
                  <a:pt x="18694406" y="0"/>
                </a:lnTo>
                <a:lnTo>
                  <a:pt x="18694406" y="4605433"/>
                </a:lnTo>
                <a:lnTo>
                  <a:pt x="0" y="4605433"/>
                </a:lnTo>
                <a:lnTo>
                  <a:pt x="0" y="0"/>
                </a:lnTo>
                <a:close/>
              </a:path>
            </a:pathLst>
          </a:custGeom>
          <a:blipFill>
            <a:blip r:embed="rId2"/>
            <a:stretch>
              <a:fillRect l="0" t="-7590" r="0" b="-7590"/>
            </a:stretch>
          </a:blipFill>
        </p:spPr>
      </p:sp>
      <p:sp>
        <p:nvSpPr>
          <p:cNvPr name="Freeform 3" id="3"/>
          <p:cNvSpPr/>
          <p:nvPr/>
        </p:nvSpPr>
        <p:spPr>
          <a:xfrm flipH="false" flipV="false" rot="0">
            <a:off x="-3342004"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4" id="4"/>
          <p:cNvSpPr/>
          <p:nvPr/>
        </p:nvSpPr>
        <p:spPr>
          <a:xfrm flipH="false" flipV="false" rot="-7038826">
            <a:off x="-2729619" y="3014974"/>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387424">
            <a:off x="-1498605" y="5265349"/>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Freeform 6" id="6"/>
          <p:cNvSpPr/>
          <p:nvPr/>
        </p:nvSpPr>
        <p:spPr>
          <a:xfrm flipH="false" flipV="false" rot="0">
            <a:off x="13853507"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7" id="7"/>
          <p:cNvSpPr/>
          <p:nvPr/>
        </p:nvSpPr>
        <p:spPr>
          <a:xfrm flipH="false" flipV="false" rot="-7038826">
            <a:off x="16280231" y="3784779"/>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387424">
            <a:off x="11834683" y="5584357"/>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TextBox 9" id="9"/>
          <p:cNvSpPr txBox="true"/>
          <p:nvPr/>
        </p:nvSpPr>
        <p:spPr>
          <a:xfrm rot="0">
            <a:off x="63789" y="2037515"/>
            <a:ext cx="18288000" cy="1817370"/>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a:rPr>
              <a:t>We</a:t>
            </a:r>
            <a:r>
              <a:rPr lang="en-US" sz="3000">
                <a:solidFill>
                  <a:srgbClr val="000000"/>
                </a:solidFill>
                <a:latin typeface="Raleway"/>
              </a:rPr>
              <a:t> are interested in estimating the average unit price (mean) for a specific product in a store. We collect a sample of 50 transactions and calculate the sample mean unit price. You also have access to the population data (if available) to compare the results.</a:t>
            </a:r>
          </a:p>
        </p:txBody>
      </p:sp>
      <p:sp>
        <p:nvSpPr>
          <p:cNvPr name="TextBox 10" id="10"/>
          <p:cNvSpPr txBox="true"/>
          <p:nvPr/>
        </p:nvSpPr>
        <p:spPr>
          <a:xfrm rot="0">
            <a:off x="63789" y="58102"/>
            <a:ext cx="18224211" cy="1817370"/>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Bold"/>
              </a:rPr>
              <a:t>Interpret the Results:</a:t>
            </a:r>
            <a:r>
              <a:rPr lang="en-US" sz="3000">
                <a:solidFill>
                  <a:srgbClr val="000000"/>
                </a:solidFill>
                <a:latin typeface="Raleway"/>
              </a:rPr>
              <a:t> Based on the comparisons, you can determine how well the sample statistics represent the population parameters. If the sample statistics are close to the population parameters, it suggests that your sample is a good representation of the population.</a:t>
            </a:r>
          </a:p>
        </p:txBody>
      </p:sp>
      <p:sp>
        <p:nvSpPr>
          <p:cNvPr name="TextBox 11" id="11"/>
          <p:cNvSpPr txBox="true"/>
          <p:nvPr/>
        </p:nvSpPr>
        <p:spPr>
          <a:xfrm rot="0">
            <a:off x="63789" y="4016810"/>
            <a:ext cx="17259300" cy="3055620"/>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a:rPr>
              <a:t>W</a:t>
            </a:r>
            <a:r>
              <a:rPr lang="en-US" sz="3000">
                <a:solidFill>
                  <a:srgbClr val="000000"/>
                </a:solidFill>
                <a:latin typeface="Raleway"/>
              </a:rPr>
              <a:t>e simulate a sample mean for a unit price and compare it to a hypothetical population mean. In a real-world scenario, you would use actual data and population parameters if available. The difference between the sample mean and the population mean gives you insights into the accuracy of your sample estimate. If the difference is small, it suggests that your sample is a good representation of the population.</a:t>
            </a:r>
          </a:p>
        </p:txBody>
      </p:sp>
      <p:sp>
        <p:nvSpPr>
          <p:cNvPr name="TextBox 12" id="12"/>
          <p:cNvSpPr txBox="true"/>
          <p:nvPr/>
        </p:nvSpPr>
        <p:spPr>
          <a:xfrm rot="0">
            <a:off x="63789" y="7318502"/>
            <a:ext cx="4555927" cy="1939798"/>
          </a:xfrm>
          <a:prstGeom prst="rect">
            <a:avLst/>
          </a:prstGeom>
        </p:spPr>
        <p:txBody>
          <a:bodyPr anchor="t" rtlCol="false" tIns="0" lIns="0" bIns="0" rIns="0">
            <a:spAutoFit/>
          </a:bodyPr>
          <a:lstStyle/>
          <a:p>
            <a:pPr>
              <a:lnSpc>
                <a:spcPts val="5215"/>
              </a:lnSpc>
              <a:spcBef>
                <a:spcPct val="0"/>
              </a:spcBef>
            </a:pPr>
            <a:r>
              <a:rPr lang="en-US" sz="3199">
                <a:solidFill>
                  <a:srgbClr val="000000"/>
                </a:solidFill>
                <a:latin typeface="Raleway Bold"/>
              </a:rPr>
              <a:t>Sample Mean: 49.72</a:t>
            </a:r>
          </a:p>
          <a:p>
            <a:pPr>
              <a:lnSpc>
                <a:spcPts val="5215"/>
              </a:lnSpc>
              <a:spcBef>
                <a:spcPct val="0"/>
              </a:spcBef>
            </a:pPr>
            <a:r>
              <a:rPr lang="en-US" sz="3199">
                <a:solidFill>
                  <a:srgbClr val="000000"/>
                </a:solidFill>
                <a:latin typeface="Raleway Bold"/>
              </a:rPr>
              <a:t>Population Mean: 50.00</a:t>
            </a:r>
          </a:p>
          <a:p>
            <a:pPr>
              <a:lnSpc>
                <a:spcPts val="5215"/>
              </a:lnSpc>
              <a:spcBef>
                <a:spcPct val="0"/>
              </a:spcBef>
            </a:pPr>
            <a:r>
              <a:rPr lang="en-US" sz="3199">
                <a:solidFill>
                  <a:srgbClr val="000000"/>
                </a:solidFill>
                <a:latin typeface="Raleway Bold"/>
              </a:rPr>
              <a:t>Difference: -0.28</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1033578">
            <a:off x="11000600" y="-4114800"/>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3" id="3"/>
          <p:cNvSpPr/>
          <p:nvPr/>
        </p:nvSpPr>
        <p:spPr>
          <a:xfrm flipH="false" flipV="true" rot="-7522993">
            <a:off x="11750096" y="-582939"/>
            <a:ext cx="4288558" cy="3508821"/>
          </a:xfrm>
          <a:custGeom>
            <a:avLst/>
            <a:gdLst/>
            <a:ahLst/>
            <a:cxnLst/>
            <a:rect r="r" b="b" t="t" l="l"/>
            <a:pathLst>
              <a:path h="3508821" w="4288558">
                <a:moveTo>
                  <a:pt x="0" y="3508821"/>
                </a:moveTo>
                <a:lnTo>
                  <a:pt x="4288559" y="3508821"/>
                </a:lnTo>
                <a:lnTo>
                  <a:pt x="4288559" y="0"/>
                </a:lnTo>
                <a:lnTo>
                  <a:pt x="0" y="0"/>
                </a:lnTo>
                <a:lnTo>
                  <a:pt x="0" y="3508821"/>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52612">
            <a:off x="4466146" y="-5502072"/>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14653176" y="-2269873"/>
            <a:ext cx="6513205" cy="7241923"/>
          </a:xfrm>
          <a:custGeom>
            <a:avLst/>
            <a:gdLst/>
            <a:ahLst/>
            <a:cxnLst/>
            <a:rect r="r" b="b" t="t" l="l"/>
            <a:pathLst>
              <a:path h="7241923" w="6513205">
                <a:moveTo>
                  <a:pt x="0" y="0"/>
                </a:moveTo>
                <a:lnTo>
                  <a:pt x="6513205" y="0"/>
                </a:lnTo>
                <a:lnTo>
                  <a:pt x="6513205" y="7241923"/>
                </a:lnTo>
                <a:lnTo>
                  <a:pt x="0" y="7241923"/>
                </a:lnTo>
                <a:lnTo>
                  <a:pt x="0" y="0"/>
                </a:lnTo>
                <a:close/>
              </a:path>
            </a:pathLst>
          </a:custGeom>
          <a:blipFill>
            <a:blip r:embed="rId5"/>
            <a:stretch>
              <a:fillRect l="0" t="0" r="0" b="0"/>
            </a:stretch>
          </a:blipFill>
        </p:spPr>
      </p:sp>
      <p:sp>
        <p:nvSpPr>
          <p:cNvPr name="Freeform 6" id="6"/>
          <p:cNvSpPr/>
          <p:nvPr/>
        </p:nvSpPr>
        <p:spPr>
          <a:xfrm flipH="false" flipV="false" rot="2800797">
            <a:off x="660592" y="7922182"/>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7" id="7"/>
          <p:cNvSpPr/>
          <p:nvPr/>
        </p:nvSpPr>
        <p:spPr>
          <a:xfrm flipH="false" flipV="false" rot="0">
            <a:off x="5895642" y="-3318316"/>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8" id="8"/>
          <p:cNvSpPr/>
          <p:nvPr/>
        </p:nvSpPr>
        <p:spPr>
          <a:xfrm flipH="false" flipV="true" rot="-10800000">
            <a:off x="-406406" y="8483600"/>
            <a:ext cx="18694406" cy="4605433"/>
          </a:xfrm>
          <a:custGeom>
            <a:avLst/>
            <a:gdLst/>
            <a:ahLst/>
            <a:cxnLst/>
            <a:rect r="r" b="b" t="t" l="l"/>
            <a:pathLst>
              <a:path h="4605433" w="18694406">
                <a:moveTo>
                  <a:pt x="0" y="4605433"/>
                </a:moveTo>
                <a:lnTo>
                  <a:pt x="18694406" y="4605433"/>
                </a:lnTo>
                <a:lnTo>
                  <a:pt x="18694406" y="0"/>
                </a:lnTo>
                <a:lnTo>
                  <a:pt x="0" y="0"/>
                </a:lnTo>
                <a:lnTo>
                  <a:pt x="0" y="4605433"/>
                </a:lnTo>
                <a:close/>
              </a:path>
            </a:pathLst>
          </a:custGeom>
          <a:blipFill>
            <a:blip r:embed="rId6"/>
            <a:stretch>
              <a:fillRect l="0" t="-7590" r="0" b="-7590"/>
            </a:stretch>
          </a:blipFill>
        </p:spPr>
      </p:sp>
      <p:sp>
        <p:nvSpPr>
          <p:cNvPr name="Freeform 9" id="9"/>
          <p:cNvSpPr/>
          <p:nvPr/>
        </p:nvSpPr>
        <p:spPr>
          <a:xfrm flipH="false" flipV="false" rot="2800797">
            <a:off x="5895642" y="8074582"/>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10" id="10"/>
          <p:cNvSpPr/>
          <p:nvPr/>
        </p:nvSpPr>
        <p:spPr>
          <a:xfrm flipH="false" flipV="false" rot="2800797">
            <a:off x="11130692" y="8226982"/>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11" id="11"/>
          <p:cNvSpPr/>
          <p:nvPr/>
        </p:nvSpPr>
        <p:spPr>
          <a:xfrm flipH="false" flipV="false" rot="2800797">
            <a:off x="16365742" y="8379382"/>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12" id="12"/>
          <p:cNvSpPr/>
          <p:nvPr/>
        </p:nvSpPr>
        <p:spPr>
          <a:xfrm flipH="false" flipV="true" rot="530069">
            <a:off x="2372013" y="-939026"/>
            <a:ext cx="4288558" cy="3508821"/>
          </a:xfrm>
          <a:custGeom>
            <a:avLst/>
            <a:gdLst/>
            <a:ahLst/>
            <a:cxnLst/>
            <a:rect r="r" b="b" t="t" l="l"/>
            <a:pathLst>
              <a:path h="3508821" w="4288558">
                <a:moveTo>
                  <a:pt x="0" y="3508820"/>
                </a:moveTo>
                <a:lnTo>
                  <a:pt x="4288558" y="3508820"/>
                </a:lnTo>
                <a:lnTo>
                  <a:pt x="4288558" y="0"/>
                </a:lnTo>
                <a:lnTo>
                  <a:pt x="0" y="0"/>
                </a:lnTo>
                <a:lnTo>
                  <a:pt x="0" y="350882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true" flipV="false" rot="-552612">
            <a:off x="-1129104" y="-4606048"/>
            <a:ext cx="9152475" cy="8229600"/>
          </a:xfrm>
          <a:custGeom>
            <a:avLst/>
            <a:gdLst/>
            <a:ahLst/>
            <a:cxnLst/>
            <a:rect r="r" b="b" t="t" l="l"/>
            <a:pathLst>
              <a:path h="8229600" w="9152475">
                <a:moveTo>
                  <a:pt x="9152474" y="0"/>
                </a:moveTo>
                <a:lnTo>
                  <a:pt x="0" y="0"/>
                </a:lnTo>
                <a:lnTo>
                  <a:pt x="0" y="8229600"/>
                </a:lnTo>
                <a:lnTo>
                  <a:pt x="9152474" y="8229600"/>
                </a:lnTo>
                <a:lnTo>
                  <a:pt x="9152474" y="0"/>
                </a:lnTo>
                <a:close/>
              </a:path>
            </a:pathLst>
          </a:custGeom>
          <a:blipFill>
            <a:blip r:embed="rId2"/>
            <a:stretch>
              <a:fillRect l="0" t="0" r="0" b="0"/>
            </a:stretch>
          </a:blipFill>
        </p:spPr>
      </p:sp>
      <p:sp>
        <p:nvSpPr>
          <p:cNvPr name="TextBox 14" id="14"/>
          <p:cNvSpPr txBox="true"/>
          <p:nvPr/>
        </p:nvSpPr>
        <p:spPr>
          <a:xfrm rot="0">
            <a:off x="2213574" y="3845762"/>
            <a:ext cx="13454445" cy="2113466"/>
          </a:xfrm>
          <a:prstGeom prst="rect">
            <a:avLst/>
          </a:prstGeom>
        </p:spPr>
        <p:txBody>
          <a:bodyPr anchor="t" rtlCol="false" tIns="0" lIns="0" bIns="0" rIns="0">
            <a:spAutoFit/>
          </a:bodyPr>
          <a:lstStyle/>
          <a:p>
            <a:pPr algn="ctr">
              <a:lnSpc>
                <a:spcPts val="17889"/>
              </a:lnSpc>
              <a:spcBef>
                <a:spcPct val="0"/>
              </a:spcBef>
            </a:pPr>
            <a:r>
              <a:rPr lang="en-US" sz="10975">
                <a:solidFill>
                  <a:srgbClr val="000000"/>
                </a:solidFill>
                <a:latin typeface="Raleway Bold"/>
              </a:rPr>
              <a:t>Statistical Inference</a:t>
            </a:r>
          </a:p>
        </p:txBody>
      </p:sp>
      <p:sp>
        <p:nvSpPr>
          <p:cNvPr name="Freeform 15" id="15"/>
          <p:cNvSpPr/>
          <p:nvPr/>
        </p:nvSpPr>
        <p:spPr>
          <a:xfrm flipH="false" flipV="false" rot="0">
            <a:off x="1623695" y="5959228"/>
            <a:ext cx="14116976" cy="219435"/>
          </a:xfrm>
          <a:custGeom>
            <a:avLst/>
            <a:gdLst/>
            <a:ahLst/>
            <a:cxnLst/>
            <a:rect r="r" b="b" t="t" l="l"/>
            <a:pathLst>
              <a:path h="219435" w="14116976">
                <a:moveTo>
                  <a:pt x="0" y="0"/>
                </a:moveTo>
                <a:lnTo>
                  <a:pt x="14116976" y="0"/>
                </a:lnTo>
                <a:lnTo>
                  <a:pt x="14116976" y="219435"/>
                </a:lnTo>
                <a:lnTo>
                  <a:pt x="0" y="2194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03203" y="-2978063"/>
            <a:ext cx="18694406" cy="4605433"/>
          </a:xfrm>
          <a:custGeom>
            <a:avLst/>
            <a:gdLst/>
            <a:ahLst/>
            <a:cxnLst/>
            <a:rect r="r" b="b" t="t" l="l"/>
            <a:pathLst>
              <a:path h="4605433" w="18694406">
                <a:moveTo>
                  <a:pt x="0" y="0"/>
                </a:moveTo>
                <a:lnTo>
                  <a:pt x="18694406" y="0"/>
                </a:lnTo>
                <a:lnTo>
                  <a:pt x="18694406" y="4605433"/>
                </a:lnTo>
                <a:lnTo>
                  <a:pt x="0" y="4605433"/>
                </a:lnTo>
                <a:lnTo>
                  <a:pt x="0" y="0"/>
                </a:lnTo>
                <a:close/>
              </a:path>
            </a:pathLst>
          </a:custGeom>
          <a:blipFill>
            <a:blip r:embed="rId2"/>
            <a:stretch>
              <a:fillRect l="0" t="-7590" r="0" b="-7590"/>
            </a:stretch>
          </a:blipFill>
        </p:spPr>
      </p:sp>
      <p:sp>
        <p:nvSpPr>
          <p:cNvPr name="Freeform 3" id="3"/>
          <p:cNvSpPr/>
          <p:nvPr/>
        </p:nvSpPr>
        <p:spPr>
          <a:xfrm flipH="false" flipV="false" rot="0">
            <a:off x="-3342004"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4" id="4"/>
          <p:cNvSpPr/>
          <p:nvPr/>
        </p:nvSpPr>
        <p:spPr>
          <a:xfrm flipH="false" flipV="false" rot="-7038826">
            <a:off x="-2729619" y="3014974"/>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387424">
            <a:off x="-1498605" y="5265349"/>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Freeform 6" id="6"/>
          <p:cNvSpPr/>
          <p:nvPr/>
        </p:nvSpPr>
        <p:spPr>
          <a:xfrm flipH="false" flipV="false" rot="0">
            <a:off x="13853507"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7" id="7"/>
          <p:cNvSpPr/>
          <p:nvPr/>
        </p:nvSpPr>
        <p:spPr>
          <a:xfrm flipH="false" flipV="false" rot="-7038826">
            <a:off x="16280231" y="3784779"/>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387424">
            <a:off x="11834683" y="5584357"/>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TextBox 9" id="9"/>
          <p:cNvSpPr txBox="true"/>
          <p:nvPr/>
        </p:nvSpPr>
        <p:spPr>
          <a:xfrm rot="0">
            <a:off x="0" y="330438"/>
            <a:ext cx="18288000" cy="9246870"/>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a:rPr>
              <a:t>Performing statistical inference typically involves hypothesis testing, confidence intervals, and regression analysis, among other techniques. To provide a specific example of statistical inference using the chosen dataset, I'll demonstrate how to conduct a hypothesis test.</a:t>
            </a:r>
          </a:p>
          <a:p>
            <a:pPr>
              <a:lnSpc>
                <a:spcPts val="4890"/>
              </a:lnSpc>
              <a:spcBef>
                <a:spcPct val="0"/>
              </a:spcBef>
            </a:pPr>
            <a:r>
              <a:rPr lang="en-US" sz="3000">
                <a:solidFill>
                  <a:srgbClr val="000000"/>
                </a:solidFill>
                <a:latin typeface="Raleway"/>
              </a:rPr>
              <a:t>Let's perform a hypothesis test to determine if there is a significant difference in the average "Unit Price" between the "Member" and "Normal" customer types. We will use a t-test for this purpose. Here are the steps:</a:t>
            </a:r>
          </a:p>
          <a:p>
            <a:pPr>
              <a:lnSpc>
                <a:spcPts val="4890"/>
              </a:lnSpc>
              <a:spcBef>
                <a:spcPct val="0"/>
              </a:spcBef>
            </a:pPr>
          </a:p>
          <a:p>
            <a:pPr>
              <a:lnSpc>
                <a:spcPts val="4890"/>
              </a:lnSpc>
              <a:spcBef>
                <a:spcPct val="0"/>
              </a:spcBef>
            </a:pPr>
            <a:r>
              <a:rPr lang="en-US" sz="3000">
                <a:solidFill>
                  <a:srgbClr val="000000"/>
                </a:solidFill>
                <a:latin typeface="Raleway Bold"/>
              </a:rPr>
              <a:t>Step 1: Define the Hypotheses</a:t>
            </a:r>
          </a:p>
          <a:p>
            <a:pPr>
              <a:lnSpc>
                <a:spcPts val="4890"/>
              </a:lnSpc>
              <a:spcBef>
                <a:spcPct val="0"/>
              </a:spcBef>
            </a:pPr>
            <a:r>
              <a:rPr lang="en-US" sz="3000">
                <a:solidFill>
                  <a:srgbClr val="000000"/>
                </a:solidFill>
                <a:latin typeface="Raleway Bold"/>
              </a:rPr>
              <a:t>Null Hypothesis (H0): </a:t>
            </a:r>
            <a:r>
              <a:rPr lang="en-US" sz="3000">
                <a:solidFill>
                  <a:srgbClr val="000000"/>
                </a:solidFill>
                <a:latin typeface="Raleway"/>
              </a:rPr>
              <a:t>There is no significant difference in the average unit price between "Member" and "Normal" customer types. (μ_member = μ_normal)</a:t>
            </a:r>
          </a:p>
          <a:p>
            <a:pPr>
              <a:lnSpc>
                <a:spcPts val="4890"/>
              </a:lnSpc>
              <a:spcBef>
                <a:spcPct val="0"/>
              </a:spcBef>
            </a:pPr>
            <a:r>
              <a:rPr lang="en-US" sz="3000">
                <a:solidFill>
                  <a:srgbClr val="000000"/>
                </a:solidFill>
                <a:latin typeface="Raleway Bold"/>
              </a:rPr>
              <a:t>Alternative Hypothesis (H1): </a:t>
            </a:r>
            <a:r>
              <a:rPr lang="en-US" sz="3000">
                <a:solidFill>
                  <a:srgbClr val="000000"/>
                </a:solidFill>
                <a:latin typeface="Raleway"/>
              </a:rPr>
              <a:t>There is a significant difference in the average unit price between "Member" and "Normal" customer types. (μ_member ≠ μ_normal)</a:t>
            </a:r>
          </a:p>
          <a:p>
            <a:pPr>
              <a:lnSpc>
                <a:spcPts val="4890"/>
              </a:lnSpc>
              <a:spcBef>
                <a:spcPct val="0"/>
              </a:spcBef>
            </a:pPr>
            <a:r>
              <a:rPr lang="en-US" sz="3000">
                <a:solidFill>
                  <a:srgbClr val="000000"/>
                </a:solidFill>
                <a:latin typeface="Raleway Bold"/>
              </a:rPr>
              <a:t>Step 2:</a:t>
            </a:r>
            <a:r>
              <a:rPr lang="en-US" sz="3000">
                <a:solidFill>
                  <a:srgbClr val="000000"/>
                </a:solidFill>
                <a:latin typeface="Raleway"/>
              </a:rPr>
              <a:t> </a:t>
            </a:r>
            <a:r>
              <a:rPr lang="en-US" sz="3000">
                <a:solidFill>
                  <a:srgbClr val="000000"/>
                </a:solidFill>
                <a:latin typeface="Raleway Bold"/>
              </a:rPr>
              <a:t>Data Preparation</a:t>
            </a:r>
          </a:p>
          <a:p>
            <a:pPr>
              <a:lnSpc>
                <a:spcPts val="4890"/>
              </a:lnSpc>
              <a:spcBef>
                <a:spcPct val="0"/>
              </a:spcBef>
            </a:pPr>
            <a:r>
              <a:rPr lang="en-US" sz="3000">
                <a:solidFill>
                  <a:srgbClr val="000000"/>
                </a:solidFill>
                <a:latin typeface="Raleway"/>
              </a:rPr>
              <a:t>We need to separate the data into two groups: "Member" and "Normal" customer types, and then calculate the average unit price for each group.</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03203" y="-2978063"/>
            <a:ext cx="18694406" cy="4605433"/>
          </a:xfrm>
          <a:custGeom>
            <a:avLst/>
            <a:gdLst/>
            <a:ahLst/>
            <a:cxnLst/>
            <a:rect r="r" b="b" t="t" l="l"/>
            <a:pathLst>
              <a:path h="4605433" w="18694406">
                <a:moveTo>
                  <a:pt x="0" y="0"/>
                </a:moveTo>
                <a:lnTo>
                  <a:pt x="18694406" y="0"/>
                </a:lnTo>
                <a:lnTo>
                  <a:pt x="18694406" y="4605433"/>
                </a:lnTo>
                <a:lnTo>
                  <a:pt x="0" y="4605433"/>
                </a:lnTo>
                <a:lnTo>
                  <a:pt x="0" y="0"/>
                </a:lnTo>
                <a:close/>
              </a:path>
            </a:pathLst>
          </a:custGeom>
          <a:blipFill>
            <a:blip r:embed="rId2"/>
            <a:stretch>
              <a:fillRect l="0" t="-7590" r="0" b="-7590"/>
            </a:stretch>
          </a:blipFill>
        </p:spPr>
      </p:sp>
      <p:sp>
        <p:nvSpPr>
          <p:cNvPr name="Freeform 3" id="3"/>
          <p:cNvSpPr/>
          <p:nvPr/>
        </p:nvSpPr>
        <p:spPr>
          <a:xfrm flipH="false" flipV="false" rot="0">
            <a:off x="-3342004"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4" id="4"/>
          <p:cNvSpPr/>
          <p:nvPr/>
        </p:nvSpPr>
        <p:spPr>
          <a:xfrm flipH="false" flipV="false" rot="-7038826">
            <a:off x="-2729619" y="3014974"/>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387424">
            <a:off x="-1498605" y="5265349"/>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Freeform 6" id="6"/>
          <p:cNvSpPr/>
          <p:nvPr/>
        </p:nvSpPr>
        <p:spPr>
          <a:xfrm flipH="false" flipV="false" rot="0">
            <a:off x="13853507"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7" id="7"/>
          <p:cNvSpPr/>
          <p:nvPr/>
        </p:nvSpPr>
        <p:spPr>
          <a:xfrm flipH="false" flipV="false" rot="-7038826">
            <a:off x="16280231" y="3784779"/>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387424">
            <a:off x="11834683" y="5584357"/>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TextBox 9" id="9"/>
          <p:cNvSpPr txBox="true"/>
          <p:nvPr/>
        </p:nvSpPr>
        <p:spPr>
          <a:xfrm rot="0">
            <a:off x="63789" y="58102"/>
            <a:ext cx="18224211" cy="1817370"/>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Bold"/>
              </a:rPr>
              <a:t>Step 3: Perform the Hypothesis Test</a:t>
            </a:r>
          </a:p>
          <a:p>
            <a:pPr>
              <a:lnSpc>
                <a:spcPts val="4890"/>
              </a:lnSpc>
              <a:spcBef>
                <a:spcPct val="0"/>
              </a:spcBef>
            </a:pPr>
            <a:r>
              <a:rPr lang="en-US" sz="3000">
                <a:solidFill>
                  <a:srgbClr val="000000"/>
                </a:solidFill>
                <a:latin typeface="Raleway"/>
              </a:rPr>
              <a:t>We'll perform a two-sample t-test to compare the means of the two groups and determine if there is a significant difference.</a:t>
            </a:r>
          </a:p>
        </p:txBody>
      </p:sp>
      <p:sp>
        <p:nvSpPr>
          <p:cNvPr name="TextBox 10" id="10"/>
          <p:cNvSpPr txBox="true"/>
          <p:nvPr/>
        </p:nvSpPr>
        <p:spPr>
          <a:xfrm rot="0">
            <a:off x="63789" y="1974913"/>
            <a:ext cx="2511623" cy="688961"/>
          </a:xfrm>
          <a:prstGeom prst="rect">
            <a:avLst/>
          </a:prstGeom>
        </p:spPr>
        <p:txBody>
          <a:bodyPr anchor="t" rtlCol="false" tIns="0" lIns="0" bIns="0" rIns="0">
            <a:spAutoFit/>
          </a:bodyPr>
          <a:lstStyle/>
          <a:p>
            <a:pPr algn="ctr">
              <a:lnSpc>
                <a:spcPts val="5600"/>
              </a:lnSpc>
            </a:pPr>
            <a:r>
              <a:rPr lang="en-US" sz="4000">
                <a:solidFill>
                  <a:srgbClr val="000000"/>
                </a:solidFill>
                <a:latin typeface="Canva Sans Bold"/>
              </a:rPr>
              <a:t>Examples:</a:t>
            </a:r>
          </a:p>
        </p:txBody>
      </p:sp>
      <p:sp>
        <p:nvSpPr>
          <p:cNvPr name="TextBox 11" id="11"/>
          <p:cNvSpPr txBox="true"/>
          <p:nvPr/>
        </p:nvSpPr>
        <p:spPr>
          <a:xfrm rot="0">
            <a:off x="235542" y="2721024"/>
            <a:ext cx="18052458" cy="7389495"/>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Bold"/>
              </a:rPr>
              <a:t> Test 1:</a:t>
            </a:r>
          </a:p>
          <a:p>
            <a:pPr>
              <a:lnSpc>
                <a:spcPts val="4890"/>
              </a:lnSpc>
              <a:spcBef>
                <a:spcPct val="0"/>
              </a:spcBef>
            </a:pPr>
            <a:r>
              <a:rPr lang="en-US" sz="3000">
                <a:solidFill>
                  <a:srgbClr val="000000"/>
                </a:solidFill>
                <a:latin typeface="Raleway Bold"/>
              </a:rPr>
              <a:t>Research Question:</a:t>
            </a:r>
            <a:r>
              <a:rPr lang="en-US" sz="3000">
                <a:solidFill>
                  <a:srgbClr val="000000"/>
                </a:solidFill>
                <a:latin typeface="Raleway"/>
              </a:rPr>
              <a:t> Is there a significant difference in the average "Total" sales amount between "Member" and "Normal" customer types?</a:t>
            </a:r>
          </a:p>
          <a:p>
            <a:pPr>
              <a:lnSpc>
                <a:spcPts val="4890"/>
              </a:lnSpc>
              <a:spcBef>
                <a:spcPct val="0"/>
              </a:spcBef>
            </a:pPr>
            <a:r>
              <a:rPr lang="en-US" sz="3000">
                <a:solidFill>
                  <a:srgbClr val="000000"/>
                </a:solidFill>
                <a:latin typeface="Raleway Bold"/>
              </a:rPr>
              <a:t>Hypothesis Test:</a:t>
            </a:r>
          </a:p>
          <a:p>
            <a:pPr>
              <a:lnSpc>
                <a:spcPts val="4890"/>
              </a:lnSpc>
              <a:spcBef>
                <a:spcPct val="0"/>
              </a:spcBef>
            </a:pPr>
            <a:r>
              <a:rPr lang="en-US" sz="3000">
                <a:solidFill>
                  <a:srgbClr val="000000"/>
                </a:solidFill>
                <a:latin typeface="Raleway Bold"/>
              </a:rPr>
              <a:t>Null Hypothesis (H0): </a:t>
            </a:r>
            <a:r>
              <a:rPr lang="en-US" sz="3000">
                <a:solidFill>
                  <a:srgbClr val="000000"/>
                </a:solidFill>
                <a:latin typeface="Raleway"/>
              </a:rPr>
              <a:t>There is no significant difference in the average "Total" sales amount between "Member" and "Normal" customer types.</a:t>
            </a:r>
          </a:p>
          <a:p>
            <a:pPr>
              <a:lnSpc>
                <a:spcPts val="4890"/>
              </a:lnSpc>
              <a:spcBef>
                <a:spcPct val="0"/>
              </a:spcBef>
            </a:pPr>
            <a:r>
              <a:rPr lang="en-US" sz="3000">
                <a:solidFill>
                  <a:srgbClr val="000000"/>
                </a:solidFill>
                <a:latin typeface="Raleway Bold"/>
              </a:rPr>
              <a:t>Alternative Hypothesis (H1): </a:t>
            </a:r>
            <a:r>
              <a:rPr lang="en-US" sz="3000">
                <a:solidFill>
                  <a:srgbClr val="000000"/>
                </a:solidFill>
                <a:latin typeface="Raleway"/>
              </a:rPr>
              <a:t>There is a significant difference in the average "Total" sales amount between "Member" and "Normal" customer types.</a:t>
            </a:r>
          </a:p>
          <a:p>
            <a:pPr>
              <a:lnSpc>
                <a:spcPts val="4890"/>
              </a:lnSpc>
              <a:spcBef>
                <a:spcPct val="0"/>
              </a:spcBef>
            </a:pPr>
            <a:r>
              <a:rPr lang="en-US" sz="3000">
                <a:solidFill>
                  <a:srgbClr val="000000"/>
                </a:solidFill>
                <a:latin typeface="Raleway Bold"/>
              </a:rPr>
              <a:t>Test Method: </a:t>
            </a:r>
            <a:r>
              <a:rPr lang="en-US" sz="3000">
                <a:solidFill>
                  <a:srgbClr val="000000"/>
                </a:solidFill>
                <a:latin typeface="Raleway"/>
              </a:rPr>
              <a:t>Two-Sample T-Test (Independent Samples T-Test)</a:t>
            </a:r>
          </a:p>
          <a:p>
            <a:pPr>
              <a:lnSpc>
                <a:spcPts val="4890"/>
              </a:lnSpc>
              <a:spcBef>
                <a:spcPct val="0"/>
              </a:spcBef>
            </a:pPr>
            <a:r>
              <a:rPr lang="en-US" sz="3000">
                <a:solidFill>
                  <a:srgbClr val="000000"/>
                </a:solidFill>
                <a:latin typeface="Raleway Bold"/>
              </a:rPr>
              <a:t>Conclusion:</a:t>
            </a:r>
            <a:r>
              <a:rPr lang="en-US" sz="3000">
                <a:solidFill>
                  <a:srgbClr val="000000"/>
                </a:solidFill>
                <a:latin typeface="Raleway"/>
              </a:rPr>
              <a:t> Conduct the two-sample t-test to evaluate whether there is a significant difference in the average "Total" sales amount between "Member" and "Normal" customer types. Interpret the results based on the p-value and confidence level.</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03203" y="-2978063"/>
            <a:ext cx="18694406" cy="4605433"/>
          </a:xfrm>
          <a:custGeom>
            <a:avLst/>
            <a:gdLst/>
            <a:ahLst/>
            <a:cxnLst/>
            <a:rect r="r" b="b" t="t" l="l"/>
            <a:pathLst>
              <a:path h="4605433" w="18694406">
                <a:moveTo>
                  <a:pt x="0" y="0"/>
                </a:moveTo>
                <a:lnTo>
                  <a:pt x="18694406" y="0"/>
                </a:lnTo>
                <a:lnTo>
                  <a:pt x="18694406" y="4605433"/>
                </a:lnTo>
                <a:lnTo>
                  <a:pt x="0" y="4605433"/>
                </a:lnTo>
                <a:lnTo>
                  <a:pt x="0" y="0"/>
                </a:lnTo>
                <a:close/>
              </a:path>
            </a:pathLst>
          </a:custGeom>
          <a:blipFill>
            <a:blip r:embed="rId2"/>
            <a:stretch>
              <a:fillRect l="0" t="-7590" r="0" b="-7590"/>
            </a:stretch>
          </a:blipFill>
        </p:spPr>
      </p:sp>
      <p:sp>
        <p:nvSpPr>
          <p:cNvPr name="Freeform 3" id="3"/>
          <p:cNvSpPr/>
          <p:nvPr/>
        </p:nvSpPr>
        <p:spPr>
          <a:xfrm flipH="false" flipV="false" rot="0">
            <a:off x="-3342004"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4" id="4"/>
          <p:cNvSpPr/>
          <p:nvPr/>
        </p:nvSpPr>
        <p:spPr>
          <a:xfrm flipH="false" flipV="false" rot="-7038826">
            <a:off x="-2729619" y="3014974"/>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387424">
            <a:off x="-1498605" y="5265349"/>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Freeform 6" id="6"/>
          <p:cNvSpPr/>
          <p:nvPr/>
        </p:nvSpPr>
        <p:spPr>
          <a:xfrm flipH="false" flipV="false" rot="0">
            <a:off x="13853507"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7" id="7"/>
          <p:cNvSpPr/>
          <p:nvPr/>
        </p:nvSpPr>
        <p:spPr>
          <a:xfrm flipH="false" flipV="false" rot="-7038826">
            <a:off x="16280231" y="3784779"/>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387424">
            <a:off x="11834683" y="5584357"/>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TextBox 9" id="9"/>
          <p:cNvSpPr txBox="true"/>
          <p:nvPr/>
        </p:nvSpPr>
        <p:spPr>
          <a:xfrm rot="0">
            <a:off x="203203" y="145464"/>
            <a:ext cx="18084797" cy="4912995"/>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Bold"/>
              </a:rPr>
              <a:t>Test 2: Correlation Test:</a:t>
            </a:r>
          </a:p>
          <a:p>
            <a:pPr>
              <a:lnSpc>
                <a:spcPts val="4890"/>
              </a:lnSpc>
              <a:spcBef>
                <a:spcPct val="0"/>
              </a:spcBef>
            </a:pPr>
            <a:r>
              <a:rPr lang="en-US" sz="3000">
                <a:solidFill>
                  <a:srgbClr val="000000"/>
                </a:solidFill>
                <a:latin typeface="Raleway Bold"/>
              </a:rPr>
              <a:t>Research Question</a:t>
            </a:r>
            <a:r>
              <a:rPr lang="en-US" sz="3000">
                <a:solidFill>
                  <a:srgbClr val="000000"/>
                </a:solidFill>
                <a:latin typeface="Raleway"/>
              </a:rPr>
              <a:t>: Is there a correlation between the "Unit Price" and "Quantity" of products in the </a:t>
            </a:r>
            <a:r>
              <a:rPr lang="en-US" sz="3000">
                <a:solidFill>
                  <a:srgbClr val="000000"/>
                </a:solidFill>
                <a:latin typeface="Raleway"/>
              </a:rPr>
              <a:t>dataset?</a:t>
            </a:r>
          </a:p>
          <a:p>
            <a:pPr>
              <a:lnSpc>
                <a:spcPts val="4890"/>
              </a:lnSpc>
              <a:spcBef>
                <a:spcPct val="0"/>
              </a:spcBef>
            </a:pPr>
            <a:r>
              <a:rPr lang="en-US" sz="3000">
                <a:solidFill>
                  <a:srgbClr val="000000"/>
                </a:solidFill>
                <a:latin typeface="Raleway Bold"/>
              </a:rPr>
              <a:t>Statistical Test:</a:t>
            </a:r>
          </a:p>
          <a:p>
            <a:pPr>
              <a:lnSpc>
                <a:spcPts val="4890"/>
              </a:lnSpc>
              <a:spcBef>
                <a:spcPct val="0"/>
              </a:spcBef>
            </a:pPr>
            <a:r>
              <a:rPr lang="en-US" sz="3000">
                <a:solidFill>
                  <a:srgbClr val="000000"/>
                </a:solidFill>
                <a:latin typeface="Raleway Bold"/>
              </a:rPr>
              <a:t>Test Method: Pearson's Correlation Coefficient (Pearson's r)</a:t>
            </a:r>
          </a:p>
          <a:p>
            <a:pPr>
              <a:lnSpc>
                <a:spcPts val="4890"/>
              </a:lnSpc>
              <a:spcBef>
                <a:spcPct val="0"/>
              </a:spcBef>
            </a:pPr>
            <a:r>
              <a:rPr lang="en-US" sz="3000">
                <a:solidFill>
                  <a:srgbClr val="000000"/>
                </a:solidFill>
                <a:latin typeface="Raleway Bold"/>
              </a:rPr>
              <a:t>Conclusion:</a:t>
            </a:r>
            <a:r>
              <a:rPr lang="en-US" sz="3000">
                <a:solidFill>
                  <a:srgbClr val="000000"/>
                </a:solidFill>
                <a:latin typeface="Raleway"/>
              </a:rPr>
              <a:t> Calculate the Pearson correlation coefficient to assess the strength and direction of the relationship between "Unit Price" and "Quantity." The coefficient will provide insights into whether an increase in unit price is associated with changes in the quantity of products purchased.</a:t>
            </a:r>
          </a:p>
        </p:txBody>
      </p:sp>
      <p:sp>
        <p:nvSpPr>
          <p:cNvPr name="TextBox 10" id="10"/>
          <p:cNvSpPr txBox="true"/>
          <p:nvPr/>
        </p:nvSpPr>
        <p:spPr>
          <a:xfrm rot="0">
            <a:off x="203203" y="5183121"/>
            <a:ext cx="18084797" cy="4912995"/>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Bold"/>
              </a:rPr>
              <a:t>Test 3: Chi-squared Test of Independence</a:t>
            </a:r>
          </a:p>
          <a:p>
            <a:pPr>
              <a:lnSpc>
                <a:spcPts val="4890"/>
              </a:lnSpc>
              <a:spcBef>
                <a:spcPct val="0"/>
              </a:spcBef>
            </a:pPr>
            <a:r>
              <a:rPr lang="en-US" sz="3000">
                <a:solidFill>
                  <a:srgbClr val="000000"/>
                </a:solidFill>
                <a:latin typeface="Raleway Bold"/>
              </a:rPr>
              <a:t>Research Question: </a:t>
            </a:r>
            <a:r>
              <a:rPr lang="en-US" sz="3000">
                <a:solidFill>
                  <a:srgbClr val="000000"/>
                </a:solidFill>
                <a:latin typeface="Raleway"/>
              </a:rPr>
              <a:t>Is there an association between "Branch" and "Payment" methods used in the dataset?</a:t>
            </a:r>
          </a:p>
          <a:p>
            <a:pPr>
              <a:lnSpc>
                <a:spcPts val="4890"/>
              </a:lnSpc>
              <a:spcBef>
                <a:spcPct val="0"/>
              </a:spcBef>
            </a:pPr>
            <a:r>
              <a:rPr lang="en-US" sz="3000">
                <a:solidFill>
                  <a:srgbClr val="000000"/>
                </a:solidFill>
                <a:latin typeface="Raleway Bold"/>
              </a:rPr>
              <a:t>Description:</a:t>
            </a:r>
          </a:p>
          <a:p>
            <a:pPr>
              <a:lnSpc>
                <a:spcPts val="4890"/>
              </a:lnSpc>
              <a:spcBef>
                <a:spcPct val="0"/>
              </a:spcBef>
            </a:pPr>
            <a:r>
              <a:rPr lang="en-US" sz="3000">
                <a:solidFill>
                  <a:srgbClr val="000000"/>
                </a:solidFill>
                <a:latin typeface="Raleway"/>
              </a:rPr>
              <a:t>The Chi-squared Test of Independence is a statistical test used to assess whether there is an association between two categorical variables. In this analysis, we aim to determine whether there is a significant association between the "Branch" and "Payment" methods used in the dataset.</a:t>
            </a:r>
          </a:p>
          <a:p>
            <a:pPr>
              <a:lnSpc>
                <a:spcPts val="4890"/>
              </a:lnSpc>
              <a:spcBef>
                <a:spcPct val="0"/>
              </a:spcBef>
            </a:pP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03203" y="-2978063"/>
            <a:ext cx="18694406" cy="4605433"/>
          </a:xfrm>
          <a:custGeom>
            <a:avLst/>
            <a:gdLst/>
            <a:ahLst/>
            <a:cxnLst/>
            <a:rect r="r" b="b" t="t" l="l"/>
            <a:pathLst>
              <a:path h="4605433" w="18694406">
                <a:moveTo>
                  <a:pt x="0" y="0"/>
                </a:moveTo>
                <a:lnTo>
                  <a:pt x="18694406" y="0"/>
                </a:lnTo>
                <a:lnTo>
                  <a:pt x="18694406" y="4605433"/>
                </a:lnTo>
                <a:lnTo>
                  <a:pt x="0" y="4605433"/>
                </a:lnTo>
                <a:lnTo>
                  <a:pt x="0" y="0"/>
                </a:lnTo>
                <a:close/>
              </a:path>
            </a:pathLst>
          </a:custGeom>
          <a:blipFill>
            <a:blip r:embed="rId2"/>
            <a:stretch>
              <a:fillRect l="0" t="-7590" r="0" b="-7590"/>
            </a:stretch>
          </a:blipFill>
        </p:spPr>
      </p:sp>
      <p:sp>
        <p:nvSpPr>
          <p:cNvPr name="Freeform 3" id="3"/>
          <p:cNvSpPr/>
          <p:nvPr/>
        </p:nvSpPr>
        <p:spPr>
          <a:xfrm flipH="false" flipV="false" rot="0">
            <a:off x="-3342004"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4" id="4"/>
          <p:cNvSpPr/>
          <p:nvPr/>
        </p:nvSpPr>
        <p:spPr>
          <a:xfrm flipH="false" flipV="false" rot="-7038826">
            <a:off x="-2729619" y="3014974"/>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387424">
            <a:off x="-1498605" y="5265349"/>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Freeform 6" id="6"/>
          <p:cNvSpPr/>
          <p:nvPr/>
        </p:nvSpPr>
        <p:spPr>
          <a:xfrm flipH="false" flipV="false" rot="0">
            <a:off x="13853507"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7" id="7"/>
          <p:cNvSpPr/>
          <p:nvPr/>
        </p:nvSpPr>
        <p:spPr>
          <a:xfrm flipH="false" flipV="false" rot="-7038826">
            <a:off x="16280231" y="3784779"/>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387424">
            <a:off x="11834683" y="5584357"/>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TextBox 9" id="9"/>
          <p:cNvSpPr txBox="true"/>
          <p:nvPr/>
        </p:nvSpPr>
        <p:spPr>
          <a:xfrm rot="0">
            <a:off x="63789" y="68456"/>
            <a:ext cx="18224211" cy="9865995"/>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Bold"/>
              </a:rPr>
              <a:t>- Null Hypothesis (H0):</a:t>
            </a:r>
            <a:r>
              <a:rPr lang="en-US" sz="3000">
                <a:solidFill>
                  <a:srgbClr val="000000"/>
                </a:solidFill>
                <a:latin typeface="Raleway"/>
              </a:rPr>
              <a:t> There is no significant association between "Branch" and "Payment."</a:t>
            </a:r>
          </a:p>
          <a:p>
            <a:pPr>
              <a:lnSpc>
                <a:spcPts val="4890"/>
              </a:lnSpc>
              <a:spcBef>
                <a:spcPct val="0"/>
              </a:spcBef>
            </a:pPr>
            <a:r>
              <a:rPr lang="en-US" sz="3000">
                <a:solidFill>
                  <a:srgbClr val="000000"/>
                </a:solidFill>
                <a:latin typeface="Raleway Bold"/>
              </a:rPr>
              <a:t>- Alternative Hypothesis (H1):</a:t>
            </a:r>
            <a:r>
              <a:rPr lang="en-US" sz="3000">
                <a:solidFill>
                  <a:srgbClr val="000000"/>
                </a:solidFill>
                <a:latin typeface="Raleway"/>
              </a:rPr>
              <a:t> There is a significant association between "Branch" and "Payment."</a:t>
            </a:r>
          </a:p>
          <a:p>
            <a:pPr>
              <a:lnSpc>
                <a:spcPts val="4890"/>
              </a:lnSpc>
              <a:spcBef>
                <a:spcPct val="0"/>
              </a:spcBef>
            </a:pPr>
            <a:r>
              <a:rPr lang="en-US" sz="3000">
                <a:solidFill>
                  <a:srgbClr val="000000"/>
                </a:solidFill>
                <a:latin typeface="Raleway Bold"/>
              </a:rPr>
              <a:t>Statistical Test Procedure:</a:t>
            </a:r>
          </a:p>
          <a:p>
            <a:pPr>
              <a:lnSpc>
                <a:spcPts val="4890"/>
              </a:lnSpc>
              <a:spcBef>
                <a:spcPct val="0"/>
              </a:spcBef>
            </a:pPr>
            <a:r>
              <a:rPr lang="en-US" sz="3000">
                <a:solidFill>
                  <a:srgbClr val="000000"/>
                </a:solidFill>
                <a:latin typeface="Raleway Bold"/>
              </a:rPr>
              <a:t>1.</a:t>
            </a:r>
            <a:r>
              <a:rPr lang="en-US" sz="3000">
                <a:solidFill>
                  <a:srgbClr val="000000"/>
                </a:solidFill>
                <a:latin typeface="Raleway"/>
              </a:rPr>
              <a:t> Create a contingency table to count the frequencies of each combination of "Branch" and "Payment" categories.</a:t>
            </a:r>
          </a:p>
          <a:p>
            <a:pPr>
              <a:lnSpc>
                <a:spcPts val="4890"/>
              </a:lnSpc>
              <a:spcBef>
                <a:spcPct val="0"/>
              </a:spcBef>
            </a:pPr>
            <a:r>
              <a:rPr lang="en-US" sz="3000">
                <a:solidFill>
                  <a:srgbClr val="000000"/>
                </a:solidFill>
                <a:latin typeface="Raleway Bold"/>
              </a:rPr>
              <a:t>2.</a:t>
            </a:r>
            <a:r>
              <a:rPr lang="en-US" sz="3000">
                <a:solidFill>
                  <a:srgbClr val="000000"/>
                </a:solidFill>
                <a:latin typeface="Raleway"/>
              </a:rPr>
              <a:t> Perform the Chi-squared Test of Independence on the contingency table to calculate the chi-squared statistic, p-value, degrees of freedom, and expected frequencies.</a:t>
            </a:r>
          </a:p>
          <a:p>
            <a:pPr>
              <a:lnSpc>
                <a:spcPts val="4890"/>
              </a:lnSpc>
              <a:spcBef>
                <a:spcPct val="0"/>
              </a:spcBef>
            </a:pPr>
            <a:r>
              <a:rPr lang="en-US" sz="3000">
                <a:solidFill>
                  <a:srgbClr val="000000"/>
                </a:solidFill>
                <a:latin typeface="Raleway Bold"/>
              </a:rPr>
              <a:t>3.</a:t>
            </a:r>
            <a:r>
              <a:rPr lang="en-US" sz="3000">
                <a:solidFill>
                  <a:srgbClr val="000000"/>
                </a:solidFill>
                <a:latin typeface="Raleway"/>
              </a:rPr>
              <a:t> Set a significance level (alpha), typically at 0.05.</a:t>
            </a:r>
          </a:p>
          <a:p>
            <a:pPr>
              <a:lnSpc>
                <a:spcPts val="4890"/>
              </a:lnSpc>
              <a:spcBef>
                <a:spcPct val="0"/>
              </a:spcBef>
            </a:pPr>
            <a:r>
              <a:rPr lang="en-US" sz="3000">
                <a:solidFill>
                  <a:srgbClr val="000000"/>
                </a:solidFill>
                <a:latin typeface="Raleway Bold"/>
              </a:rPr>
              <a:t>4.</a:t>
            </a:r>
            <a:r>
              <a:rPr lang="en-US" sz="3000">
                <a:solidFill>
                  <a:srgbClr val="000000"/>
                </a:solidFill>
                <a:latin typeface="Raleway"/>
              </a:rPr>
              <a:t> Compare the p-value to alpha:</a:t>
            </a:r>
          </a:p>
          <a:p>
            <a:pPr>
              <a:lnSpc>
                <a:spcPts val="4890"/>
              </a:lnSpc>
              <a:spcBef>
                <a:spcPct val="0"/>
              </a:spcBef>
            </a:pPr>
            <a:r>
              <a:rPr lang="en-US" sz="3000">
                <a:solidFill>
                  <a:srgbClr val="000000"/>
                </a:solidFill>
                <a:latin typeface="Raleway"/>
              </a:rPr>
              <a:t>   - If p-value &lt; alpha: Reject the null hypothesis. There is a significant association between "Branch" and "Payment" methods.</a:t>
            </a:r>
          </a:p>
          <a:p>
            <a:pPr>
              <a:lnSpc>
                <a:spcPts val="4890"/>
              </a:lnSpc>
              <a:spcBef>
                <a:spcPct val="0"/>
              </a:spcBef>
            </a:pPr>
            <a:r>
              <a:rPr lang="en-US" sz="3000">
                <a:solidFill>
                  <a:srgbClr val="000000"/>
                </a:solidFill>
                <a:latin typeface="Raleway"/>
              </a:rPr>
              <a:t>   - If p-value &gt;= alpha: Fail to reject the null hypothesis. There is no significant association between "Branch" and "Payment."</a:t>
            </a:r>
          </a:p>
          <a:p>
            <a:pPr>
              <a:lnSpc>
                <a:spcPts val="4890"/>
              </a:lnSpc>
              <a:spcBef>
                <a:spcPct val="0"/>
              </a:spcBef>
            </a:pPr>
            <a:r>
              <a:rPr lang="en-US" sz="3000">
                <a:solidFill>
                  <a:srgbClr val="000000"/>
                </a:solidFill>
                <a:latin typeface="Raleway Bold"/>
              </a:rPr>
              <a:t>Conclusion:</a:t>
            </a:r>
          </a:p>
          <a:p>
            <a:pPr>
              <a:lnSpc>
                <a:spcPts val="4890"/>
              </a:lnSpc>
              <a:spcBef>
                <a:spcPct val="0"/>
              </a:spcBef>
            </a:pPr>
            <a:r>
              <a:rPr lang="en-US" sz="3000">
                <a:solidFill>
                  <a:srgbClr val="000000"/>
                </a:solidFill>
                <a:latin typeface="Raleway"/>
              </a:rPr>
              <a:t>After conducting the Chi-squared Test of Independence, we will be able to determine whether there is a significant association between the "Branch" and "Payment" methods used in the dataset. If the null </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03203" y="-2978063"/>
            <a:ext cx="18694406" cy="4605433"/>
          </a:xfrm>
          <a:custGeom>
            <a:avLst/>
            <a:gdLst/>
            <a:ahLst/>
            <a:cxnLst/>
            <a:rect r="r" b="b" t="t" l="l"/>
            <a:pathLst>
              <a:path h="4605433" w="18694406">
                <a:moveTo>
                  <a:pt x="0" y="0"/>
                </a:moveTo>
                <a:lnTo>
                  <a:pt x="18694406" y="0"/>
                </a:lnTo>
                <a:lnTo>
                  <a:pt x="18694406" y="4605433"/>
                </a:lnTo>
                <a:lnTo>
                  <a:pt x="0" y="4605433"/>
                </a:lnTo>
                <a:lnTo>
                  <a:pt x="0" y="0"/>
                </a:lnTo>
                <a:close/>
              </a:path>
            </a:pathLst>
          </a:custGeom>
          <a:blipFill>
            <a:blip r:embed="rId2"/>
            <a:stretch>
              <a:fillRect l="0" t="-7590" r="0" b="-7590"/>
            </a:stretch>
          </a:blipFill>
        </p:spPr>
      </p:sp>
      <p:sp>
        <p:nvSpPr>
          <p:cNvPr name="Freeform 3" id="3"/>
          <p:cNvSpPr/>
          <p:nvPr/>
        </p:nvSpPr>
        <p:spPr>
          <a:xfrm flipH="false" flipV="false" rot="0">
            <a:off x="-3342004"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4" id="4"/>
          <p:cNvSpPr/>
          <p:nvPr/>
        </p:nvSpPr>
        <p:spPr>
          <a:xfrm flipH="false" flipV="false" rot="-7038826">
            <a:off x="-2729619" y="3014974"/>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387424">
            <a:off x="-1498605" y="5265349"/>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Freeform 6" id="6"/>
          <p:cNvSpPr/>
          <p:nvPr/>
        </p:nvSpPr>
        <p:spPr>
          <a:xfrm flipH="false" flipV="false" rot="0">
            <a:off x="13853507"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7" id="7"/>
          <p:cNvSpPr/>
          <p:nvPr/>
        </p:nvSpPr>
        <p:spPr>
          <a:xfrm flipH="false" flipV="false" rot="-7038826">
            <a:off x="16280231" y="3784779"/>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387424">
            <a:off x="11834683" y="5584357"/>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TextBox 9" id="9"/>
          <p:cNvSpPr txBox="true"/>
          <p:nvPr/>
        </p:nvSpPr>
        <p:spPr>
          <a:xfrm rot="0">
            <a:off x="63789" y="76700"/>
            <a:ext cx="17259300" cy="1817370"/>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a:rPr>
              <a:t>hypothesis is rejected, it suggests that the choice of payment method is not independent of the branch location. If the null hypothesis is not rejected, it implies that there is no significant association between these categorical variables.</a:t>
            </a:r>
          </a:p>
        </p:txBody>
      </p:sp>
      <p:sp>
        <p:nvSpPr>
          <p:cNvPr name="TextBox 10" id="10"/>
          <p:cNvSpPr txBox="true"/>
          <p:nvPr/>
        </p:nvSpPr>
        <p:spPr>
          <a:xfrm rot="0">
            <a:off x="0" y="2134184"/>
            <a:ext cx="18288000" cy="6770370"/>
          </a:xfrm>
          <a:prstGeom prst="rect">
            <a:avLst/>
          </a:prstGeom>
        </p:spPr>
        <p:txBody>
          <a:bodyPr anchor="t" rtlCol="false" tIns="0" lIns="0" bIns="0" rIns="0">
            <a:spAutoFit/>
          </a:bodyPr>
          <a:lstStyle/>
          <a:p>
            <a:pPr algn="just">
              <a:lnSpc>
                <a:spcPts val="4890"/>
              </a:lnSpc>
              <a:spcBef>
                <a:spcPct val="0"/>
              </a:spcBef>
            </a:pPr>
            <a:r>
              <a:rPr lang="en-US" sz="3000">
                <a:solidFill>
                  <a:srgbClr val="000000"/>
                </a:solidFill>
                <a:latin typeface="Raleway Bold"/>
              </a:rPr>
              <a:t>Test 4: Z-test for Two Sample Means</a:t>
            </a:r>
          </a:p>
          <a:p>
            <a:pPr algn="just">
              <a:lnSpc>
                <a:spcPts val="4890"/>
              </a:lnSpc>
              <a:spcBef>
                <a:spcPct val="0"/>
              </a:spcBef>
            </a:pPr>
            <a:r>
              <a:rPr lang="en-US" sz="3000">
                <a:solidFill>
                  <a:srgbClr val="000000"/>
                </a:solidFill>
                <a:latin typeface="Raleway Bold"/>
              </a:rPr>
              <a:t>Research Question:</a:t>
            </a:r>
            <a:r>
              <a:rPr lang="en-US" sz="3000">
                <a:solidFill>
                  <a:srgbClr val="000000"/>
                </a:solidFill>
                <a:latin typeface="Raleway"/>
              </a:rPr>
              <a:t> Is there a significant difference in the "Total" sales between "Member" and "Normal" customer types in the dataset?</a:t>
            </a:r>
          </a:p>
          <a:p>
            <a:pPr algn="just">
              <a:lnSpc>
                <a:spcPts val="4890"/>
              </a:lnSpc>
              <a:spcBef>
                <a:spcPct val="0"/>
              </a:spcBef>
            </a:pPr>
            <a:r>
              <a:rPr lang="en-US" sz="3000">
                <a:solidFill>
                  <a:srgbClr val="000000"/>
                </a:solidFill>
                <a:latin typeface="Raleway Bold"/>
              </a:rPr>
              <a:t>Description:</a:t>
            </a:r>
          </a:p>
          <a:p>
            <a:pPr algn="just">
              <a:lnSpc>
                <a:spcPts val="4890"/>
              </a:lnSpc>
              <a:spcBef>
                <a:spcPct val="0"/>
              </a:spcBef>
            </a:pPr>
            <a:r>
              <a:rPr lang="en-US" sz="3000">
                <a:solidFill>
                  <a:srgbClr val="000000"/>
                </a:solidFill>
                <a:latin typeface="Raleway"/>
              </a:rPr>
              <a:t>The Z-test for two sample means is a statistical test used to determine whether the means of two groups are significantly different from each other. In this analysis, we aim to assess whether there is a significant difference in the "Total" sales between "Member" and "Normal" customer types in the dataset.</a:t>
            </a:r>
          </a:p>
          <a:p>
            <a:pPr algn="just">
              <a:lnSpc>
                <a:spcPts val="4890"/>
              </a:lnSpc>
              <a:spcBef>
                <a:spcPct val="0"/>
              </a:spcBef>
            </a:pPr>
            <a:r>
              <a:rPr lang="en-US" sz="3000">
                <a:solidFill>
                  <a:srgbClr val="000000"/>
                </a:solidFill>
                <a:latin typeface="Raleway Bold"/>
              </a:rPr>
              <a:t>Null Hypothesis (H0): </a:t>
            </a:r>
            <a:r>
              <a:rPr lang="en-US" sz="3000">
                <a:solidFill>
                  <a:srgbClr val="000000"/>
                </a:solidFill>
                <a:latin typeface="Raleway"/>
              </a:rPr>
              <a:t>There is no significant difference in "Total" sales between "Member" and "Normal" customer types.</a:t>
            </a:r>
          </a:p>
          <a:p>
            <a:pPr algn="just">
              <a:lnSpc>
                <a:spcPts val="4890"/>
              </a:lnSpc>
              <a:spcBef>
                <a:spcPct val="0"/>
              </a:spcBef>
            </a:pPr>
            <a:r>
              <a:rPr lang="en-US" sz="3000">
                <a:solidFill>
                  <a:srgbClr val="000000"/>
                </a:solidFill>
                <a:latin typeface="Raleway Bold"/>
              </a:rPr>
              <a:t>Alternative Hypothesis (H1):</a:t>
            </a:r>
            <a:r>
              <a:rPr lang="en-US" sz="3000">
                <a:solidFill>
                  <a:srgbClr val="000000"/>
                </a:solidFill>
                <a:latin typeface="Raleway"/>
              </a:rPr>
              <a:t> There is a significant difference in "Total" sales between "Member" and "Normal" customer types.</a:t>
            </a:r>
          </a:p>
        </p:txBody>
      </p:sp>
      <p:sp>
        <p:nvSpPr>
          <p:cNvPr name="TextBox 11" id="11"/>
          <p:cNvSpPr txBox="true"/>
          <p:nvPr/>
        </p:nvSpPr>
        <p:spPr>
          <a:xfrm rot="0">
            <a:off x="0" y="8780729"/>
            <a:ext cx="18288000" cy="1817370"/>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Bold"/>
              </a:rPr>
              <a:t>Statistical Test Procedure:</a:t>
            </a:r>
          </a:p>
          <a:p>
            <a:pPr>
              <a:lnSpc>
                <a:spcPts val="4890"/>
              </a:lnSpc>
              <a:spcBef>
                <a:spcPct val="0"/>
              </a:spcBef>
            </a:pPr>
            <a:r>
              <a:rPr lang="en-US" sz="3000">
                <a:solidFill>
                  <a:srgbClr val="000000"/>
                </a:solidFill>
                <a:latin typeface="Raleway"/>
              </a:rPr>
              <a:t>Extract the "Total" data for "Member" and "Normal" customer types, creating two separate datasets.</a:t>
            </a:r>
          </a:p>
          <a:p>
            <a:pPr>
              <a:lnSpc>
                <a:spcPts val="4890"/>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03203" y="-2978063"/>
            <a:ext cx="18694406" cy="4605433"/>
          </a:xfrm>
          <a:custGeom>
            <a:avLst/>
            <a:gdLst/>
            <a:ahLst/>
            <a:cxnLst/>
            <a:rect r="r" b="b" t="t" l="l"/>
            <a:pathLst>
              <a:path h="4605433" w="18694406">
                <a:moveTo>
                  <a:pt x="0" y="0"/>
                </a:moveTo>
                <a:lnTo>
                  <a:pt x="18694406" y="0"/>
                </a:lnTo>
                <a:lnTo>
                  <a:pt x="18694406" y="4605433"/>
                </a:lnTo>
                <a:lnTo>
                  <a:pt x="0" y="4605433"/>
                </a:lnTo>
                <a:lnTo>
                  <a:pt x="0" y="0"/>
                </a:lnTo>
                <a:close/>
              </a:path>
            </a:pathLst>
          </a:custGeom>
          <a:blipFill>
            <a:blip r:embed="rId2"/>
            <a:stretch>
              <a:fillRect l="0" t="-7590" r="0" b="-7590"/>
            </a:stretch>
          </a:blipFill>
        </p:spPr>
      </p:sp>
      <p:sp>
        <p:nvSpPr>
          <p:cNvPr name="Freeform 3" id="3"/>
          <p:cNvSpPr/>
          <p:nvPr/>
        </p:nvSpPr>
        <p:spPr>
          <a:xfrm flipH="false" flipV="false" rot="0">
            <a:off x="-3342004"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4" id="4"/>
          <p:cNvSpPr/>
          <p:nvPr/>
        </p:nvSpPr>
        <p:spPr>
          <a:xfrm flipH="false" flipV="false" rot="-7038826">
            <a:off x="-2729619" y="3014974"/>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387424">
            <a:off x="-1498605" y="5265349"/>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Freeform 6" id="6"/>
          <p:cNvSpPr/>
          <p:nvPr/>
        </p:nvSpPr>
        <p:spPr>
          <a:xfrm flipH="false" flipV="false" rot="0">
            <a:off x="13853507"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7" id="7"/>
          <p:cNvSpPr/>
          <p:nvPr/>
        </p:nvSpPr>
        <p:spPr>
          <a:xfrm flipH="false" flipV="false" rot="-7038826">
            <a:off x="16280231" y="3784779"/>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387424">
            <a:off x="11834683" y="5584357"/>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TextBox 9" id="9"/>
          <p:cNvSpPr txBox="true"/>
          <p:nvPr/>
        </p:nvSpPr>
        <p:spPr>
          <a:xfrm rot="0">
            <a:off x="633216" y="462645"/>
            <a:ext cx="17462503" cy="9237885"/>
          </a:xfrm>
          <a:prstGeom prst="rect">
            <a:avLst/>
          </a:prstGeom>
        </p:spPr>
        <p:txBody>
          <a:bodyPr anchor="t" rtlCol="false" tIns="0" lIns="0" bIns="0" rIns="0">
            <a:spAutoFit/>
          </a:bodyPr>
          <a:lstStyle/>
          <a:p>
            <a:pPr>
              <a:lnSpc>
                <a:spcPts val="4577"/>
              </a:lnSpc>
              <a:spcBef>
                <a:spcPct val="0"/>
              </a:spcBef>
            </a:pPr>
            <a:r>
              <a:rPr lang="en-US" sz="2808">
                <a:solidFill>
                  <a:srgbClr val="000000"/>
                </a:solidFill>
                <a:latin typeface="Raleway"/>
              </a:rPr>
              <a:t>The dataset appears to represent sales transaction data in a retail or business environment. </a:t>
            </a:r>
          </a:p>
          <a:p>
            <a:pPr>
              <a:lnSpc>
                <a:spcPts val="4577"/>
              </a:lnSpc>
              <a:spcBef>
                <a:spcPct val="0"/>
              </a:spcBef>
            </a:pPr>
            <a:r>
              <a:rPr lang="en-US" sz="2808">
                <a:solidFill>
                  <a:srgbClr val="000000"/>
                </a:solidFill>
                <a:latin typeface="Raleway Bold"/>
              </a:rPr>
              <a:t>Nature of Data :-</a:t>
            </a:r>
            <a:r>
              <a:rPr lang="en-US" sz="2808">
                <a:solidFill>
                  <a:srgbClr val="000000"/>
                </a:solidFill>
                <a:latin typeface="Raleway"/>
              </a:rPr>
              <a:t> This dataset comprises transactional data, capturing a variety of variables related to sales, such as branch location, customer type, product line, unit price, quantity, tax, total, payment method, and more.</a:t>
            </a:r>
          </a:p>
          <a:p>
            <a:pPr>
              <a:lnSpc>
                <a:spcPts val="4577"/>
              </a:lnSpc>
              <a:spcBef>
                <a:spcPct val="0"/>
              </a:spcBef>
            </a:pPr>
            <a:r>
              <a:rPr lang="en-US" sz="2808">
                <a:solidFill>
                  <a:srgbClr val="000000"/>
                </a:solidFill>
                <a:latin typeface="Raleway Bold"/>
              </a:rPr>
              <a:t>Data Relevance:- </a:t>
            </a:r>
            <a:r>
              <a:rPr lang="en-US" sz="2808">
                <a:solidFill>
                  <a:srgbClr val="000000"/>
                </a:solidFill>
                <a:latin typeface="Raleway"/>
              </a:rPr>
              <a:t>The selected variables are relevant to understanding and analyzing sales performance, customer behavior, and product popularity. They cover aspects of customer demographics, product categories, and transaction details.</a:t>
            </a:r>
          </a:p>
          <a:p>
            <a:pPr>
              <a:lnSpc>
                <a:spcPts val="4577"/>
              </a:lnSpc>
              <a:spcBef>
                <a:spcPct val="0"/>
              </a:spcBef>
            </a:pPr>
            <a:r>
              <a:rPr lang="en-US" sz="2808">
                <a:solidFill>
                  <a:srgbClr val="000000"/>
                </a:solidFill>
                <a:latin typeface="Raleway Bold"/>
              </a:rPr>
              <a:t>Data Completeness:-</a:t>
            </a:r>
            <a:r>
              <a:rPr lang="en-US" sz="2808">
                <a:solidFill>
                  <a:srgbClr val="000000"/>
                </a:solidFill>
                <a:latin typeface="Raleway"/>
              </a:rPr>
              <a:t> The dataset appears to be complete, containing 100 records, and no major missing values are evident, ensuring that a comprehensive analysis can be performed. </a:t>
            </a:r>
          </a:p>
          <a:p>
            <a:pPr>
              <a:lnSpc>
                <a:spcPts val="4577"/>
              </a:lnSpc>
              <a:spcBef>
                <a:spcPct val="0"/>
              </a:spcBef>
            </a:pPr>
            <a:r>
              <a:rPr lang="en-US" sz="2808">
                <a:solidFill>
                  <a:srgbClr val="000000"/>
                </a:solidFill>
                <a:latin typeface="Raleway Bold"/>
              </a:rPr>
              <a:t>Sampling Method:- </a:t>
            </a:r>
            <a:r>
              <a:rPr lang="en-US" sz="2808">
                <a:solidFill>
                  <a:srgbClr val="000000"/>
                </a:solidFill>
                <a:latin typeface="Raleway"/>
              </a:rPr>
              <a:t>The exact details of the sampling method and data collection process are not provided, but it is presumed that the dataset represents a sample of sales transactions in a certain time frame or from specific locations.</a:t>
            </a:r>
          </a:p>
          <a:p>
            <a:pPr>
              <a:lnSpc>
                <a:spcPts val="4577"/>
              </a:lnSpc>
              <a:spcBef>
                <a:spcPct val="0"/>
              </a:spcBef>
            </a:pPr>
            <a:r>
              <a:rPr lang="en-US" sz="2808">
                <a:solidFill>
                  <a:srgbClr val="000000"/>
                </a:solidFill>
                <a:latin typeface="Raleway Bold"/>
              </a:rPr>
              <a:t>Potential Insights:-</a:t>
            </a:r>
            <a:r>
              <a:rPr lang="en-US" sz="2808">
                <a:solidFill>
                  <a:srgbClr val="000000"/>
                </a:solidFill>
                <a:latin typeface="Raleway"/>
              </a:rPr>
              <a:t>The dataset is valuable for deriving insights into various aspects of the business, including branch performance, customer preferences, and product category trends. It can be used for business intelligence, inventory management, and marketing strategies.</a:t>
            </a:r>
          </a:p>
          <a:p>
            <a:pPr>
              <a:lnSpc>
                <a:spcPts val="4577"/>
              </a:lnSpc>
              <a:spcBef>
                <a:spcPct val="0"/>
              </a:spcBef>
            </a:pP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03203" y="-2978063"/>
            <a:ext cx="18694406" cy="4605433"/>
          </a:xfrm>
          <a:custGeom>
            <a:avLst/>
            <a:gdLst/>
            <a:ahLst/>
            <a:cxnLst/>
            <a:rect r="r" b="b" t="t" l="l"/>
            <a:pathLst>
              <a:path h="4605433" w="18694406">
                <a:moveTo>
                  <a:pt x="0" y="0"/>
                </a:moveTo>
                <a:lnTo>
                  <a:pt x="18694406" y="0"/>
                </a:lnTo>
                <a:lnTo>
                  <a:pt x="18694406" y="4605433"/>
                </a:lnTo>
                <a:lnTo>
                  <a:pt x="0" y="4605433"/>
                </a:lnTo>
                <a:lnTo>
                  <a:pt x="0" y="0"/>
                </a:lnTo>
                <a:close/>
              </a:path>
            </a:pathLst>
          </a:custGeom>
          <a:blipFill>
            <a:blip r:embed="rId2"/>
            <a:stretch>
              <a:fillRect l="0" t="-7590" r="0" b="-7590"/>
            </a:stretch>
          </a:blipFill>
        </p:spPr>
      </p:sp>
      <p:sp>
        <p:nvSpPr>
          <p:cNvPr name="Freeform 3" id="3"/>
          <p:cNvSpPr/>
          <p:nvPr/>
        </p:nvSpPr>
        <p:spPr>
          <a:xfrm flipH="false" flipV="false" rot="0">
            <a:off x="-3342004"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4" id="4"/>
          <p:cNvSpPr/>
          <p:nvPr/>
        </p:nvSpPr>
        <p:spPr>
          <a:xfrm flipH="false" flipV="false" rot="-7038826">
            <a:off x="-2729619" y="3014974"/>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387424">
            <a:off x="-1498605" y="5265349"/>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Freeform 6" id="6"/>
          <p:cNvSpPr/>
          <p:nvPr/>
        </p:nvSpPr>
        <p:spPr>
          <a:xfrm flipH="false" flipV="false" rot="0">
            <a:off x="13853507"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7" id="7"/>
          <p:cNvSpPr/>
          <p:nvPr/>
        </p:nvSpPr>
        <p:spPr>
          <a:xfrm flipH="false" flipV="false" rot="-7038826">
            <a:off x="16280231" y="3784779"/>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387424">
            <a:off x="11834683" y="5584357"/>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TextBox 9" id="9"/>
          <p:cNvSpPr txBox="true"/>
          <p:nvPr/>
        </p:nvSpPr>
        <p:spPr>
          <a:xfrm rot="0">
            <a:off x="235542" y="-123825"/>
            <a:ext cx="18052458" cy="8008620"/>
          </a:xfrm>
          <a:prstGeom prst="rect">
            <a:avLst/>
          </a:prstGeom>
        </p:spPr>
        <p:txBody>
          <a:bodyPr anchor="t" rtlCol="false" tIns="0" lIns="0" bIns="0" rIns="0">
            <a:spAutoFit/>
          </a:bodyPr>
          <a:lstStyle/>
          <a:p>
            <a:pPr>
              <a:lnSpc>
                <a:spcPts val="4890"/>
              </a:lnSpc>
              <a:spcBef>
                <a:spcPct val="0"/>
              </a:spcBef>
            </a:pPr>
            <a:r>
              <a:rPr lang="en-US" sz="3000">
                <a:solidFill>
                  <a:srgbClr val="000000"/>
                </a:solidFill>
                <a:latin typeface="Raleway Bold"/>
              </a:rPr>
              <a:t>1. </a:t>
            </a:r>
            <a:r>
              <a:rPr lang="en-US" sz="3000">
                <a:solidFill>
                  <a:srgbClr val="000000"/>
                </a:solidFill>
                <a:latin typeface="Raleway"/>
              </a:rPr>
              <a:t>Perform a Z-test for two sample means to calculate the Z-statistic and p-value.</a:t>
            </a:r>
          </a:p>
          <a:p>
            <a:pPr>
              <a:lnSpc>
                <a:spcPts val="4890"/>
              </a:lnSpc>
              <a:spcBef>
                <a:spcPct val="0"/>
              </a:spcBef>
            </a:pPr>
            <a:r>
              <a:rPr lang="en-US" sz="3000">
                <a:solidFill>
                  <a:srgbClr val="000000"/>
                </a:solidFill>
                <a:latin typeface="Raleway Bold"/>
              </a:rPr>
              <a:t>2.</a:t>
            </a:r>
            <a:r>
              <a:rPr lang="en-US" sz="3000">
                <a:solidFill>
                  <a:srgbClr val="000000"/>
                </a:solidFill>
                <a:latin typeface="Raleway"/>
              </a:rPr>
              <a:t> Define a significance level (alpha), typically set at 0.05.</a:t>
            </a:r>
          </a:p>
          <a:p>
            <a:pPr>
              <a:lnSpc>
                <a:spcPts val="4890"/>
              </a:lnSpc>
              <a:spcBef>
                <a:spcPct val="0"/>
              </a:spcBef>
            </a:pPr>
            <a:r>
              <a:rPr lang="en-US" sz="3000">
                <a:solidFill>
                  <a:srgbClr val="000000"/>
                </a:solidFill>
                <a:latin typeface="Raleway Bold"/>
              </a:rPr>
              <a:t>3.</a:t>
            </a:r>
            <a:r>
              <a:rPr lang="en-US" sz="3000">
                <a:solidFill>
                  <a:srgbClr val="000000"/>
                </a:solidFill>
                <a:latin typeface="Raleway"/>
              </a:rPr>
              <a:t> Compare the p-value to alpha:</a:t>
            </a:r>
          </a:p>
          <a:p>
            <a:pPr>
              <a:lnSpc>
                <a:spcPts val="4890"/>
              </a:lnSpc>
              <a:spcBef>
                <a:spcPct val="0"/>
              </a:spcBef>
            </a:pPr>
            <a:r>
              <a:rPr lang="en-US" sz="3000">
                <a:solidFill>
                  <a:srgbClr val="000000"/>
                </a:solidFill>
                <a:latin typeface="Raleway Bold"/>
              </a:rPr>
              <a:t>a)</a:t>
            </a:r>
            <a:r>
              <a:rPr lang="en-US" sz="3000">
                <a:solidFill>
                  <a:srgbClr val="000000"/>
                </a:solidFill>
                <a:latin typeface="Raleway"/>
              </a:rPr>
              <a:t> If p-value &lt; alpha: Reject the null hypothesis. There is a significant difference in "Total" sales between "Member" and "Normal" customer types.</a:t>
            </a:r>
          </a:p>
          <a:p>
            <a:pPr>
              <a:lnSpc>
                <a:spcPts val="4890"/>
              </a:lnSpc>
              <a:spcBef>
                <a:spcPct val="0"/>
              </a:spcBef>
            </a:pPr>
            <a:r>
              <a:rPr lang="en-US" sz="3000">
                <a:solidFill>
                  <a:srgbClr val="000000"/>
                </a:solidFill>
                <a:latin typeface="Raleway Bold"/>
              </a:rPr>
              <a:t>b)</a:t>
            </a:r>
            <a:r>
              <a:rPr lang="en-US" sz="3000">
                <a:solidFill>
                  <a:srgbClr val="000000"/>
                </a:solidFill>
                <a:latin typeface="Raleway"/>
              </a:rPr>
              <a:t> If p-value &gt;= alpha: Fail to reject the null hypothesis. There is no significant difference in "Total" sales between "Member" and "Normal" customer types.</a:t>
            </a:r>
          </a:p>
          <a:p>
            <a:pPr>
              <a:lnSpc>
                <a:spcPts val="4890"/>
              </a:lnSpc>
              <a:spcBef>
                <a:spcPct val="0"/>
              </a:spcBef>
            </a:pPr>
            <a:r>
              <a:rPr lang="en-US" sz="3000">
                <a:solidFill>
                  <a:srgbClr val="000000"/>
                </a:solidFill>
                <a:latin typeface="Raleway Bold"/>
              </a:rPr>
              <a:t>Conclusion:</a:t>
            </a:r>
          </a:p>
          <a:p>
            <a:pPr>
              <a:lnSpc>
                <a:spcPts val="4890"/>
              </a:lnSpc>
              <a:spcBef>
                <a:spcPct val="0"/>
              </a:spcBef>
            </a:pPr>
            <a:r>
              <a:rPr lang="en-US" sz="3000">
                <a:solidFill>
                  <a:srgbClr val="000000"/>
                </a:solidFill>
                <a:latin typeface="Raleway"/>
              </a:rPr>
              <a:t>After conducting the Z-test for two sample means, we will be able to determine whether there is a significant difference in the "Total" sales between "Member" and "Normal" customer types in the dataset. If the null hypothesis is rejected, it suggests that there is a significant difference in sales between these customer types. If the null hypothesis is not rejected, it implies that there is no significant difference in sales between "Member" and "Normal" customers.</a:t>
            </a:r>
          </a:p>
        </p:txBody>
      </p:sp>
      <p:sp>
        <p:nvSpPr>
          <p:cNvPr name="TextBox 10" id="10"/>
          <p:cNvSpPr txBox="true"/>
          <p:nvPr/>
        </p:nvSpPr>
        <p:spPr>
          <a:xfrm rot="0">
            <a:off x="218754" y="8441364"/>
            <a:ext cx="10344627" cy="579120"/>
          </a:xfrm>
          <a:prstGeom prst="rect">
            <a:avLst/>
          </a:prstGeom>
        </p:spPr>
        <p:txBody>
          <a:bodyPr anchor="t" rtlCol="false" tIns="0" lIns="0" bIns="0" rIns="0">
            <a:spAutoFit/>
          </a:bodyPr>
          <a:lstStyle/>
          <a:p>
            <a:pPr algn="ctr">
              <a:lnSpc>
                <a:spcPts val="4890"/>
              </a:lnSpc>
              <a:spcBef>
                <a:spcPct val="0"/>
              </a:spcBef>
            </a:pPr>
            <a:r>
              <a:rPr lang="en-US" sz="3000">
                <a:solidFill>
                  <a:srgbClr val="000000"/>
                </a:solidFill>
                <a:latin typeface="Raleway Bold"/>
              </a:rPr>
              <a:t>Note: - </a:t>
            </a:r>
            <a:r>
              <a:rPr lang="en-US" sz="3000">
                <a:solidFill>
                  <a:srgbClr val="000000"/>
                </a:solidFill>
                <a:latin typeface="Raleway"/>
              </a:rPr>
              <a:t>All these tests python code are in python notebook</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1033578">
            <a:off x="11000600" y="-4114800"/>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3" id="3"/>
          <p:cNvSpPr/>
          <p:nvPr/>
        </p:nvSpPr>
        <p:spPr>
          <a:xfrm flipH="false" flipV="true" rot="-7522993">
            <a:off x="11750096" y="-582939"/>
            <a:ext cx="4288558" cy="3508821"/>
          </a:xfrm>
          <a:custGeom>
            <a:avLst/>
            <a:gdLst/>
            <a:ahLst/>
            <a:cxnLst/>
            <a:rect r="r" b="b" t="t" l="l"/>
            <a:pathLst>
              <a:path h="3508821" w="4288558">
                <a:moveTo>
                  <a:pt x="0" y="3508821"/>
                </a:moveTo>
                <a:lnTo>
                  <a:pt x="4288559" y="3508821"/>
                </a:lnTo>
                <a:lnTo>
                  <a:pt x="4288559" y="0"/>
                </a:lnTo>
                <a:lnTo>
                  <a:pt x="0" y="0"/>
                </a:lnTo>
                <a:lnTo>
                  <a:pt x="0" y="3508821"/>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52612">
            <a:off x="4466146" y="-5502072"/>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14653176" y="-2269873"/>
            <a:ext cx="6513205" cy="7241923"/>
          </a:xfrm>
          <a:custGeom>
            <a:avLst/>
            <a:gdLst/>
            <a:ahLst/>
            <a:cxnLst/>
            <a:rect r="r" b="b" t="t" l="l"/>
            <a:pathLst>
              <a:path h="7241923" w="6513205">
                <a:moveTo>
                  <a:pt x="0" y="0"/>
                </a:moveTo>
                <a:lnTo>
                  <a:pt x="6513205" y="0"/>
                </a:lnTo>
                <a:lnTo>
                  <a:pt x="6513205" y="7241923"/>
                </a:lnTo>
                <a:lnTo>
                  <a:pt x="0" y="7241923"/>
                </a:lnTo>
                <a:lnTo>
                  <a:pt x="0" y="0"/>
                </a:lnTo>
                <a:close/>
              </a:path>
            </a:pathLst>
          </a:custGeom>
          <a:blipFill>
            <a:blip r:embed="rId5"/>
            <a:stretch>
              <a:fillRect l="0" t="0" r="0" b="0"/>
            </a:stretch>
          </a:blipFill>
        </p:spPr>
      </p:sp>
      <p:sp>
        <p:nvSpPr>
          <p:cNvPr name="Freeform 6" id="6"/>
          <p:cNvSpPr/>
          <p:nvPr/>
        </p:nvSpPr>
        <p:spPr>
          <a:xfrm flipH="false" flipV="false" rot="2800797">
            <a:off x="660592" y="7922182"/>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7" id="7"/>
          <p:cNvSpPr/>
          <p:nvPr/>
        </p:nvSpPr>
        <p:spPr>
          <a:xfrm flipH="false" flipV="false" rot="0">
            <a:off x="5895642" y="-3318316"/>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8" id="8"/>
          <p:cNvSpPr/>
          <p:nvPr/>
        </p:nvSpPr>
        <p:spPr>
          <a:xfrm flipH="false" flipV="true" rot="-10800000">
            <a:off x="-406406" y="8483600"/>
            <a:ext cx="18694406" cy="4605433"/>
          </a:xfrm>
          <a:custGeom>
            <a:avLst/>
            <a:gdLst/>
            <a:ahLst/>
            <a:cxnLst/>
            <a:rect r="r" b="b" t="t" l="l"/>
            <a:pathLst>
              <a:path h="4605433" w="18694406">
                <a:moveTo>
                  <a:pt x="0" y="4605433"/>
                </a:moveTo>
                <a:lnTo>
                  <a:pt x="18694406" y="4605433"/>
                </a:lnTo>
                <a:lnTo>
                  <a:pt x="18694406" y="0"/>
                </a:lnTo>
                <a:lnTo>
                  <a:pt x="0" y="0"/>
                </a:lnTo>
                <a:lnTo>
                  <a:pt x="0" y="4605433"/>
                </a:lnTo>
                <a:close/>
              </a:path>
            </a:pathLst>
          </a:custGeom>
          <a:blipFill>
            <a:blip r:embed="rId6"/>
            <a:stretch>
              <a:fillRect l="0" t="-7590" r="0" b="-7590"/>
            </a:stretch>
          </a:blipFill>
        </p:spPr>
      </p:sp>
      <p:sp>
        <p:nvSpPr>
          <p:cNvPr name="Freeform 9" id="9"/>
          <p:cNvSpPr/>
          <p:nvPr/>
        </p:nvSpPr>
        <p:spPr>
          <a:xfrm flipH="false" flipV="false" rot="2800797">
            <a:off x="5895642" y="8074582"/>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10" id="10"/>
          <p:cNvSpPr/>
          <p:nvPr/>
        </p:nvSpPr>
        <p:spPr>
          <a:xfrm flipH="false" flipV="false" rot="2800797">
            <a:off x="11130692" y="8226982"/>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11" id="11"/>
          <p:cNvSpPr/>
          <p:nvPr/>
        </p:nvSpPr>
        <p:spPr>
          <a:xfrm flipH="false" flipV="false" rot="2800797">
            <a:off x="16365742" y="8379382"/>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12" id="12"/>
          <p:cNvSpPr/>
          <p:nvPr/>
        </p:nvSpPr>
        <p:spPr>
          <a:xfrm flipH="false" flipV="true" rot="530069">
            <a:off x="2372013" y="-939026"/>
            <a:ext cx="4288558" cy="3508821"/>
          </a:xfrm>
          <a:custGeom>
            <a:avLst/>
            <a:gdLst/>
            <a:ahLst/>
            <a:cxnLst/>
            <a:rect r="r" b="b" t="t" l="l"/>
            <a:pathLst>
              <a:path h="3508821" w="4288558">
                <a:moveTo>
                  <a:pt x="0" y="3508820"/>
                </a:moveTo>
                <a:lnTo>
                  <a:pt x="4288558" y="3508820"/>
                </a:lnTo>
                <a:lnTo>
                  <a:pt x="4288558" y="0"/>
                </a:lnTo>
                <a:lnTo>
                  <a:pt x="0" y="0"/>
                </a:lnTo>
                <a:lnTo>
                  <a:pt x="0" y="350882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true" flipV="false" rot="-552612">
            <a:off x="-1129104" y="-4606048"/>
            <a:ext cx="9152475" cy="8229600"/>
          </a:xfrm>
          <a:custGeom>
            <a:avLst/>
            <a:gdLst/>
            <a:ahLst/>
            <a:cxnLst/>
            <a:rect r="r" b="b" t="t" l="l"/>
            <a:pathLst>
              <a:path h="8229600" w="9152475">
                <a:moveTo>
                  <a:pt x="9152474" y="0"/>
                </a:moveTo>
                <a:lnTo>
                  <a:pt x="0" y="0"/>
                </a:lnTo>
                <a:lnTo>
                  <a:pt x="0" y="8229600"/>
                </a:lnTo>
                <a:lnTo>
                  <a:pt x="9152474" y="8229600"/>
                </a:lnTo>
                <a:lnTo>
                  <a:pt x="9152474" y="0"/>
                </a:lnTo>
                <a:close/>
              </a:path>
            </a:pathLst>
          </a:custGeom>
          <a:blipFill>
            <a:blip r:embed="rId2"/>
            <a:stretch>
              <a:fillRect l="0" t="0" r="0" b="0"/>
            </a:stretch>
          </a:blipFill>
        </p:spPr>
      </p:sp>
      <p:sp>
        <p:nvSpPr>
          <p:cNvPr name="TextBox 14" id="14"/>
          <p:cNvSpPr txBox="true"/>
          <p:nvPr/>
        </p:nvSpPr>
        <p:spPr>
          <a:xfrm rot="0">
            <a:off x="7048196" y="28340"/>
            <a:ext cx="2507456" cy="787044"/>
          </a:xfrm>
          <a:prstGeom prst="rect">
            <a:avLst/>
          </a:prstGeom>
        </p:spPr>
        <p:txBody>
          <a:bodyPr anchor="t" rtlCol="false" tIns="0" lIns="0" bIns="0" rIns="0">
            <a:spAutoFit/>
          </a:bodyPr>
          <a:lstStyle/>
          <a:p>
            <a:pPr algn="ctr">
              <a:lnSpc>
                <a:spcPts val="6644"/>
              </a:lnSpc>
              <a:spcBef>
                <a:spcPct val="0"/>
              </a:spcBef>
            </a:pPr>
            <a:r>
              <a:rPr lang="en-US" sz="4076">
                <a:solidFill>
                  <a:srgbClr val="000000"/>
                </a:solidFill>
                <a:latin typeface="Raleway Bold"/>
              </a:rPr>
              <a:t>Summary </a:t>
            </a:r>
          </a:p>
        </p:txBody>
      </p:sp>
      <p:sp>
        <p:nvSpPr>
          <p:cNvPr name="Freeform 15" id="15"/>
          <p:cNvSpPr/>
          <p:nvPr/>
        </p:nvSpPr>
        <p:spPr>
          <a:xfrm flipH="false" flipV="false" rot="0">
            <a:off x="2283139" y="836420"/>
            <a:ext cx="12370037" cy="192280"/>
          </a:xfrm>
          <a:custGeom>
            <a:avLst/>
            <a:gdLst/>
            <a:ahLst/>
            <a:cxnLst/>
            <a:rect r="r" b="b" t="t" l="l"/>
            <a:pathLst>
              <a:path h="192280" w="12370037">
                <a:moveTo>
                  <a:pt x="0" y="0"/>
                </a:moveTo>
                <a:lnTo>
                  <a:pt x="12370037" y="0"/>
                </a:lnTo>
                <a:lnTo>
                  <a:pt x="12370037" y="192280"/>
                </a:lnTo>
                <a:lnTo>
                  <a:pt x="0" y="19228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6" id="16"/>
          <p:cNvSpPr txBox="true"/>
          <p:nvPr/>
        </p:nvSpPr>
        <p:spPr>
          <a:xfrm rot="0">
            <a:off x="1121692" y="1208213"/>
            <a:ext cx="17259300" cy="8512048"/>
          </a:xfrm>
          <a:prstGeom prst="rect">
            <a:avLst/>
          </a:prstGeom>
        </p:spPr>
        <p:txBody>
          <a:bodyPr anchor="t" rtlCol="false" tIns="0" lIns="0" bIns="0" rIns="0">
            <a:spAutoFit/>
          </a:bodyPr>
          <a:lstStyle/>
          <a:p>
            <a:pPr>
              <a:lnSpc>
                <a:spcPts val="5215"/>
              </a:lnSpc>
              <a:spcBef>
                <a:spcPct val="0"/>
              </a:spcBef>
            </a:pPr>
            <a:r>
              <a:rPr lang="en-US" sz="3199">
                <a:solidFill>
                  <a:srgbClr val="000000"/>
                </a:solidFill>
                <a:latin typeface="Raleway"/>
              </a:rPr>
              <a:t>In summary, the dataset presents a comprehensive view of sales transactions across different branches, customer types, and product categories. It offers insights into customer demographics, preferred payment methods, and overall customer satisfaction as indicated by ratings. The distribution of sales data shows variations in unit prices, quantities, and total sales, reflecting the diversity of products and purchase patterns. Through statistical analyses, we explored relationships between variables, identifying positive correlations between unit prices and total sales, as well as between quantities and total sales. We also found a significant association between branch locations and payment methods, implying that branch choice influences the payment method. Furthermore, a noticeable difference in total sales between member and normal customer types was identified, with members generally making larger purchases. These findings contribute to a better understanding of customer behavior and can inform business strategies and marketing efforts to enhance customer satisfaction and drive sales.</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4986619">
            <a:off x="-2800762" y="3343677"/>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26706" y="-3752582"/>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10338574">
            <a:off x="4569016" y="-5480084"/>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9024995">
            <a:off x="-2679407" y="-4114800"/>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4"/>
            <a:stretch>
              <a:fillRect l="0" t="0" r="0" b="0"/>
            </a:stretch>
          </a:blipFill>
        </p:spPr>
      </p:sp>
      <p:sp>
        <p:nvSpPr>
          <p:cNvPr name="Freeform 6" id="6"/>
          <p:cNvSpPr/>
          <p:nvPr/>
        </p:nvSpPr>
        <p:spPr>
          <a:xfrm flipH="false" flipV="true" rot="-5936786">
            <a:off x="16141297" y="3404390"/>
            <a:ext cx="5029200" cy="4114800"/>
          </a:xfrm>
          <a:custGeom>
            <a:avLst/>
            <a:gdLst/>
            <a:ahLst/>
            <a:cxnLst/>
            <a:rect r="r" b="b" t="t" l="l"/>
            <a:pathLst>
              <a:path h="4114800" w="5029200">
                <a:moveTo>
                  <a:pt x="0" y="4114800"/>
                </a:moveTo>
                <a:lnTo>
                  <a:pt x="5029200" y="4114800"/>
                </a:lnTo>
                <a:lnTo>
                  <a:pt x="5029200"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180711" y="-4904700"/>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8" id="8"/>
          <p:cNvSpPr/>
          <p:nvPr/>
        </p:nvSpPr>
        <p:spPr>
          <a:xfrm flipH="false" flipV="false" rot="0">
            <a:off x="-2672048" y="-5018174"/>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9" id="9"/>
          <p:cNvSpPr/>
          <p:nvPr/>
        </p:nvSpPr>
        <p:spPr>
          <a:xfrm flipH="false" flipV="false" rot="-6712665">
            <a:off x="-990270" y="7258855"/>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10" id="10"/>
          <p:cNvSpPr/>
          <p:nvPr/>
        </p:nvSpPr>
        <p:spPr>
          <a:xfrm flipH="false" flipV="false" rot="-1846334">
            <a:off x="9995837" y="6172200"/>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TextBox 11" id="11"/>
          <p:cNvSpPr txBox="true"/>
          <p:nvPr/>
        </p:nvSpPr>
        <p:spPr>
          <a:xfrm rot="0">
            <a:off x="2725007" y="5019675"/>
            <a:ext cx="12837986" cy="2155571"/>
          </a:xfrm>
          <a:prstGeom prst="rect">
            <a:avLst/>
          </a:prstGeom>
        </p:spPr>
        <p:txBody>
          <a:bodyPr anchor="t" rtlCol="false" tIns="0" lIns="0" bIns="0" rIns="0">
            <a:spAutoFit/>
          </a:bodyPr>
          <a:lstStyle/>
          <a:p>
            <a:pPr algn="ctr">
              <a:lnSpc>
                <a:spcPts val="17271"/>
              </a:lnSpc>
            </a:pPr>
            <a:r>
              <a:rPr lang="en-US" sz="13599">
                <a:solidFill>
                  <a:srgbClr val="273384"/>
                </a:solidFill>
                <a:latin typeface="Eczar Bold"/>
                <a:ea typeface="Eczar Bold"/>
              </a:rPr>
              <a:t>﻿THANK YOU</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03203" y="-2978063"/>
            <a:ext cx="18694406" cy="4605433"/>
          </a:xfrm>
          <a:custGeom>
            <a:avLst/>
            <a:gdLst/>
            <a:ahLst/>
            <a:cxnLst/>
            <a:rect r="r" b="b" t="t" l="l"/>
            <a:pathLst>
              <a:path h="4605433" w="18694406">
                <a:moveTo>
                  <a:pt x="0" y="0"/>
                </a:moveTo>
                <a:lnTo>
                  <a:pt x="18694406" y="0"/>
                </a:lnTo>
                <a:lnTo>
                  <a:pt x="18694406" y="4605433"/>
                </a:lnTo>
                <a:lnTo>
                  <a:pt x="0" y="4605433"/>
                </a:lnTo>
                <a:lnTo>
                  <a:pt x="0" y="0"/>
                </a:lnTo>
                <a:close/>
              </a:path>
            </a:pathLst>
          </a:custGeom>
          <a:blipFill>
            <a:blip r:embed="rId2"/>
            <a:stretch>
              <a:fillRect l="0" t="-7590" r="0" b="-7590"/>
            </a:stretch>
          </a:blipFill>
        </p:spPr>
      </p:sp>
      <p:sp>
        <p:nvSpPr>
          <p:cNvPr name="Freeform 3" id="3"/>
          <p:cNvSpPr/>
          <p:nvPr/>
        </p:nvSpPr>
        <p:spPr>
          <a:xfrm flipH="false" flipV="false" rot="0">
            <a:off x="-3342004"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4" id="4"/>
          <p:cNvSpPr/>
          <p:nvPr/>
        </p:nvSpPr>
        <p:spPr>
          <a:xfrm flipH="false" flipV="false" rot="-7038826">
            <a:off x="-2729619" y="3014974"/>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387424">
            <a:off x="-1498605" y="5265349"/>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Freeform 6" id="6"/>
          <p:cNvSpPr/>
          <p:nvPr/>
        </p:nvSpPr>
        <p:spPr>
          <a:xfrm flipH="false" flipV="false" rot="0">
            <a:off x="13853507"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7" id="7"/>
          <p:cNvSpPr/>
          <p:nvPr/>
        </p:nvSpPr>
        <p:spPr>
          <a:xfrm flipH="false" flipV="false" rot="-7038826">
            <a:off x="16280231" y="3784779"/>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387424">
            <a:off x="11834683" y="5584357"/>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TextBox 9" id="9"/>
          <p:cNvSpPr txBox="true"/>
          <p:nvPr/>
        </p:nvSpPr>
        <p:spPr>
          <a:xfrm rot="0">
            <a:off x="552572" y="614769"/>
            <a:ext cx="17735428" cy="10340520"/>
          </a:xfrm>
          <a:prstGeom prst="rect">
            <a:avLst/>
          </a:prstGeom>
        </p:spPr>
        <p:txBody>
          <a:bodyPr anchor="t" rtlCol="false" tIns="0" lIns="0" bIns="0" rIns="0">
            <a:spAutoFit/>
          </a:bodyPr>
          <a:lstStyle/>
          <a:p>
            <a:pPr>
              <a:lnSpc>
                <a:spcPts val="4372"/>
              </a:lnSpc>
            </a:pPr>
            <a:r>
              <a:rPr lang="en-US" sz="2682">
                <a:solidFill>
                  <a:srgbClr val="000000"/>
                </a:solidFill>
                <a:latin typeface="Raleway Bold"/>
              </a:rPr>
              <a:t>Data Quality:-</a:t>
            </a:r>
            <a:r>
              <a:rPr lang="en-US" sz="2682">
                <a:solidFill>
                  <a:srgbClr val="000000"/>
                </a:solidFill>
                <a:latin typeface="Raleway"/>
              </a:rPr>
              <a:t> Data quality seems to be relatively good, with no glaring inconsistencies or errors in the dataset.</a:t>
            </a:r>
          </a:p>
          <a:p>
            <a:pPr>
              <a:lnSpc>
                <a:spcPts val="4372"/>
              </a:lnSpc>
            </a:pPr>
            <a:r>
              <a:rPr lang="en-US" sz="2682">
                <a:solidFill>
                  <a:srgbClr val="000000"/>
                </a:solidFill>
                <a:latin typeface="Raleway Bold"/>
              </a:rPr>
              <a:t>Scope:-</a:t>
            </a:r>
            <a:r>
              <a:rPr lang="en-US" sz="2682">
                <a:solidFill>
                  <a:srgbClr val="000000"/>
                </a:solidFill>
                <a:latin typeface="Raleway"/>
              </a:rPr>
              <a:t> The data is focused on sales transactions and does not include additional contextual information like customer names or addresses, making it suitable for analytical purposes without privacy concerns.</a:t>
            </a:r>
          </a:p>
          <a:p>
            <a:pPr>
              <a:lnSpc>
                <a:spcPts val="4372"/>
              </a:lnSpc>
            </a:pPr>
          </a:p>
          <a:p>
            <a:pPr>
              <a:lnSpc>
                <a:spcPts val="4372"/>
              </a:lnSpc>
            </a:pPr>
            <a:r>
              <a:rPr lang="en-US" sz="2682">
                <a:solidFill>
                  <a:srgbClr val="000000"/>
                </a:solidFill>
                <a:latin typeface="Raleway"/>
              </a:rPr>
              <a:t>The dataset was thoughtfully selected to provide valuable insights into sales and customer-related factors, allowing for various analyses and decision-making processes in a retail or business context.</a:t>
            </a:r>
          </a:p>
          <a:p>
            <a:pPr>
              <a:lnSpc>
                <a:spcPts val="4372"/>
              </a:lnSpc>
            </a:pPr>
          </a:p>
          <a:p>
            <a:pPr>
              <a:lnSpc>
                <a:spcPts val="5496"/>
              </a:lnSpc>
            </a:pPr>
            <a:r>
              <a:rPr lang="en-US" sz="3371">
                <a:solidFill>
                  <a:srgbClr val="000000"/>
                </a:solidFill>
                <a:latin typeface="Raleway Bold"/>
              </a:rPr>
              <a:t>Dataset :- </a:t>
            </a:r>
            <a:r>
              <a:rPr lang="en-US" sz="3371" u="sng">
                <a:solidFill>
                  <a:srgbClr val="000000"/>
                </a:solidFill>
                <a:latin typeface="Raleway Bold"/>
                <a:hlinkClick r:id="rId7" tooltip="http://dataset"/>
              </a:rPr>
              <a:t>https://drive.google.com/file/d/1olebsJB18p7vxkoJUW2fIQoM0BRIc-Rg/view?usp=sharing</a:t>
            </a:r>
            <a:r>
              <a:rPr lang="en-US" sz="3371">
                <a:solidFill>
                  <a:srgbClr val="000000"/>
                </a:solidFill>
                <a:latin typeface="Raleway"/>
              </a:rPr>
              <a:t> </a:t>
            </a:r>
          </a:p>
          <a:p>
            <a:pPr>
              <a:lnSpc>
                <a:spcPts val="5496"/>
              </a:lnSpc>
            </a:pPr>
            <a:r>
              <a:rPr lang="en-US" sz="3371">
                <a:solidFill>
                  <a:srgbClr val="000000"/>
                </a:solidFill>
                <a:latin typeface="Raleway Bold"/>
              </a:rPr>
              <a:t>Understanding the data :-</a:t>
            </a:r>
          </a:p>
          <a:p>
            <a:pPr>
              <a:lnSpc>
                <a:spcPts val="4372"/>
              </a:lnSpc>
            </a:pPr>
            <a:r>
              <a:rPr lang="en-US" sz="2682">
                <a:solidFill>
                  <a:srgbClr val="000000"/>
                </a:solidFill>
                <a:latin typeface="Raleway"/>
              </a:rPr>
              <a:t>Understanding of the dataset, let's explore the key aspects of the provided data:</a:t>
            </a:r>
          </a:p>
          <a:p>
            <a:pPr>
              <a:lnSpc>
                <a:spcPts val="4372"/>
              </a:lnSpc>
            </a:pPr>
            <a:r>
              <a:rPr lang="en-US" sz="2682">
                <a:solidFill>
                  <a:srgbClr val="000000"/>
                </a:solidFill>
                <a:latin typeface="Raleway Bold"/>
              </a:rPr>
              <a:t>1. Branch and City:</a:t>
            </a:r>
          </a:p>
          <a:p>
            <a:pPr>
              <a:lnSpc>
                <a:spcPts val="4372"/>
              </a:lnSpc>
            </a:pPr>
            <a:r>
              <a:rPr lang="en-US" sz="2682">
                <a:solidFill>
                  <a:srgbClr val="000000"/>
                </a:solidFill>
                <a:latin typeface="Raleway"/>
              </a:rPr>
              <a:t>   - The dataset appears to have transactions from three different branches: A, B, and C, located in the cities of Yangon, Naypyitaw, and Mandalay, respectively.</a:t>
            </a:r>
          </a:p>
          <a:p>
            <a:pPr>
              <a:lnSpc>
                <a:spcPts val="4372"/>
              </a:lnSpc>
            </a:pPr>
          </a:p>
          <a:p>
            <a:pPr>
              <a:lnSpc>
                <a:spcPts val="4372"/>
              </a:lnSpc>
            </a:pPr>
          </a:p>
          <a:p>
            <a:pPr>
              <a:lnSpc>
                <a:spcPts val="4372"/>
              </a:lnSpc>
            </a:pPr>
          </a:p>
          <a:p>
            <a:pPr>
              <a:lnSpc>
                <a:spcPts val="4372"/>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03203" y="-2978063"/>
            <a:ext cx="18694406" cy="4605433"/>
          </a:xfrm>
          <a:custGeom>
            <a:avLst/>
            <a:gdLst/>
            <a:ahLst/>
            <a:cxnLst/>
            <a:rect r="r" b="b" t="t" l="l"/>
            <a:pathLst>
              <a:path h="4605433" w="18694406">
                <a:moveTo>
                  <a:pt x="0" y="0"/>
                </a:moveTo>
                <a:lnTo>
                  <a:pt x="18694406" y="0"/>
                </a:lnTo>
                <a:lnTo>
                  <a:pt x="18694406" y="4605433"/>
                </a:lnTo>
                <a:lnTo>
                  <a:pt x="0" y="4605433"/>
                </a:lnTo>
                <a:lnTo>
                  <a:pt x="0" y="0"/>
                </a:lnTo>
                <a:close/>
              </a:path>
            </a:pathLst>
          </a:custGeom>
          <a:blipFill>
            <a:blip r:embed="rId2"/>
            <a:stretch>
              <a:fillRect l="0" t="-7590" r="0" b="-7590"/>
            </a:stretch>
          </a:blipFill>
        </p:spPr>
      </p:sp>
      <p:sp>
        <p:nvSpPr>
          <p:cNvPr name="Freeform 3" id="3"/>
          <p:cNvSpPr/>
          <p:nvPr/>
        </p:nvSpPr>
        <p:spPr>
          <a:xfrm flipH="false" flipV="false" rot="0">
            <a:off x="-3342004"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4" id="4"/>
          <p:cNvSpPr/>
          <p:nvPr/>
        </p:nvSpPr>
        <p:spPr>
          <a:xfrm flipH="false" flipV="false" rot="-7038826">
            <a:off x="-2729619" y="3014974"/>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387424">
            <a:off x="-1498605" y="5265349"/>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Freeform 6" id="6"/>
          <p:cNvSpPr/>
          <p:nvPr/>
        </p:nvSpPr>
        <p:spPr>
          <a:xfrm flipH="false" flipV="false" rot="0">
            <a:off x="13853507"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7" id="7"/>
          <p:cNvSpPr/>
          <p:nvPr/>
        </p:nvSpPr>
        <p:spPr>
          <a:xfrm flipH="false" flipV="false" rot="-7038826">
            <a:off x="16280231" y="3784779"/>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387424">
            <a:off x="11834683" y="5584357"/>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TextBox 9" id="9"/>
          <p:cNvSpPr txBox="true"/>
          <p:nvPr/>
        </p:nvSpPr>
        <p:spPr>
          <a:xfrm rot="0">
            <a:off x="668174" y="375105"/>
            <a:ext cx="17475616" cy="9911895"/>
          </a:xfrm>
          <a:prstGeom prst="rect">
            <a:avLst/>
          </a:prstGeom>
        </p:spPr>
        <p:txBody>
          <a:bodyPr anchor="t" rtlCol="false" tIns="0" lIns="0" bIns="0" rIns="0">
            <a:spAutoFit/>
          </a:bodyPr>
          <a:lstStyle/>
          <a:p>
            <a:pPr>
              <a:lnSpc>
                <a:spcPts val="4372"/>
              </a:lnSpc>
            </a:pPr>
            <a:r>
              <a:rPr lang="en-US" sz="2682">
                <a:solidFill>
                  <a:srgbClr val="000000"/>
                </a:solidFill>
                <a:latin typeface="Raleway Bold"/>
              </a:rPr>
              <a:t>2. Customer Information:</a:t>
            </a:r>
          </a:p>
          <a:p>
            <a:pPr>
              <a:lnSpc>
                <a:spcPts val="4372"/>
              </a:lnSpc>
            </a:pPr>
            <a:r>
              <a:rPr lang="en-US" sz="2682">
                <a:solidFill>
                  <a:srgbClr val="000000"/>
                </a:solidFill>
                <a:latin typeface="Raleway"/>
              </a:rPr>
              <a:t> - The "Customer type" column indicates whether a customer is a Member or falls under the Normal category.</a:t>
            </a:r>
          </a:p>
          <a:p>
            <a:pPr>
              <a:lnSpc>
                <a:spcPts val="4372"/>
              </a:lnSpc>
            </a:pPr>
            <a:r>
              <a:rPr lang="en-US" sz="2682">
                <a:solidFill>
                  <a:srgbClr val="000000"/>
                </a:solidFill>
                <a:latin typeface="Raleway"/>
              </a:rPr>
              <a:t> - The "Gender" column specifies the gender of the customer.</a:t>
            </a:r>
          </a:p>
          <a:p>
            <a:pPr>
              <a:lnSpc>
                <a:spcPts val="4372"/>
              </a:lnSpc>
            </a:pPr>
            <a:r>
              <a:rPr lang="en-US" sz="2682">
                <a:solidFill>
                  <a:srgbClr val="000000"/>
                </a:solidFill>
                <a:latin typeface="Raleway Bold"/>
              </a:rPr>
              <a:t>3. Product Information:</a:t>
            </a:r>
          </a:p>
          <a:p>
            <a:pPr>
              <a:lnSpc>
                <a:spcPts val="4372"/>
              </a:lnSpc>
            </a:pPr>
            <a:r>
              <a:rPr lang="en-US" sz="2682">
                <a:solidFill>
                  <a:srgbClr val="000000"/>
                </a:solidFill>
                <a:latin typeface="Raleway"/>
              </a:rPr>
              <a:t> - The "Product line" column provides information about the type of products purchased.</a:t>
            </a:r>
          </a:p>
          <a:p>
            <a:pPr>
              <a:lnSpc>
                <a:spcPts val="4372"/>
              </a:lnSpc>
            </a:pPr>
            <a:r>
              <a:rPr lang="en-US" sz="2682">
                <a:solidFill>
                  <a:srgbClr val="000000"/>
                </a:solidFill>
                <a:latin typeface="Raleway Bold"/>
              </a:rPr>
              <a:t>4. Sales Details:</a:t>
            </a:r>
          </a:p>
          <a:p>
            <a:pPr>
              <a:lnSpc>
                <a:spcPts val="4372"/>
              </a:lnSpc>
            </a:pPr>
            <a:r>
              <a:rPr lang="en-US" sz="2682">
                <a:solidFill>
                  <a:srgbClr val="000000"/>
                </a:solidFill>
                <a:latin typeface="Raleway"/>
              </a:rPr>
              <a:t> - "Unit price" represents the price of one unit of the product.</a:t>
            </a:r>
          </a:p>
          <a:p>
            <a:pPr>
              <a:lnSpc>
                <a:spcPts val="4372"/>
              </a:lnSpc>
            </a:pPr>
            <a:r>
              <a:rPr lang="en-US" sz="2682">
                <a:solidFill>
                  <a:srgbClr val="000000"/>
                </a:solidFill>
                <a:latin typeface="Raleway"/>
              </a:rPr>
              <a:t> - "Quantity" indicates the number of units of the product purchased.</a:t>
            </a:r>
          </a:p>
          <a:p>
            <a:pPr>
              <a:lnSpc>
                <a:spcPts val="4372"/>
              </a:lnSpc>
            </a:pPr>
            <a:r>
              <a:rPr lang="en-US" sz="2682">
                <a:solidFill>
                  <a:srgbClr val="000000"/>
                </a:solidFill>
                <a:latin typeface="Raleway"/>
              </a:rPr>
              <a:t> - "Tax 5%" shows the amount of tax (5% of the total price) applied to the transaction.</a:t>
            </a:r>
          </a:p>
          <a:p>
            <a:pPr>
              <a:lnSpc>
                <a:spcPts val="4372"/>
              </a:lnSpc>
            </a:pPr>
            <a:r>
              <a:rPr lang="en-US" sz="2682">
                <a:solidFill>
                  <a:srgbClr val="000000"/>
                </a:solidFill>
                <a:latin typeface="Raleway"/>
              </a:rPr>
              <a:t> - "Total" is the total price of the transaction, including the tax.</a:t>
            </a:r>
          </a:p>
          <a:p>
            <a:pPr>
              <a:lnSpc>
                <a:spcPts val="4372"/>
              </a:lnSpc>
            </a:pPr>
            <a:r>
              <a:rPr lang="en-US" sz="2682">
                <a:solidFill>
                  <a:srgbClr val="000000"/>
                </a:solidFill>
                <a:latin typeface="Raleway Bold"/>
              </a:rPr>
              <a:t>5. Transaction Date and Time:</a:t>
            </a:r>
          </a:p>
          <a:p>
            <a:pPr>
              <a:lnSpc>
                <a:spcPts val="4372"/>
              </a:lnSpc>
            </a:pPr>
            <a:r>
              <a:rPr lang="en-US" sz="2682">
                <a:solidFill>
                  <a:srgbClr val="000000"/>
                </a:solidFill>
                <a:latin typeface="Raleway"/>
              </a:rPr>
              <a:t> - "Date" and "Time" columns provide information about when the transaction took place.</a:t>
            </a:r>
          </a:p>
          <a:p>
            <a:pPr>
              <a:lnSpc>
                <a:spcPts val="4372"/>
              </a:lnSpc>
            </a:pPr>
            <a:r>
              <a:rPr lang="en-US" sz="2682">
                <a:solidFill>
                  <a:srgbClr val="000000"/>
                </a:solidFill>
                <a:latin typeface="Raleway Bold"/>
              </a:rPr>
              <a:t>6. Payment Method:</a:t>
            </a:r>
          </a:p>
          <a:p>
            <a:pPr>
              <a:lnSpc>
                <a:spcPts val="4372"/>
              </a:lnSpc>
            </a:pPr>
            <a:r>
              <a:rPr lang="en-US" sz="2682">
                <a:solidFill>
                  <a:srgbClr val="000000"/>
                </a:solidFill>
                <a:latin typeface="Raleway"/>
              </a:rPr>
              <a:t> - The "Payment" column indicates the payment method used for the transaction, such as Ewallet, Cash, or Credit card.</a:t>
            </a:r>
          </a:p>
          <a:p>
            <a:pPr>
              <a:lnSpc>
                <a:spcPts val="4372"/>
              </a:lnSpc>
            </a:pPr>
          </a:p>
          <a:p>
            <a:pPr>
              <a:lnSpc>
                <a:spcPts val="4372"/>
              </a:lnSpc>
            </a:pPr>
          </a:p>
          <a:p>
            <a:pPr>
              <a:lnSpc>
                <a:spcPts val="4372"/>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03203" y="-2978063"/>
            <a:ext cx="18694406" cy="4605433"/>
          </a:xfrm>
          <a:custGeom>
            <a:avLst/>
            <a:gdLst/>
            <a:ahLst/>
            <a:cxnLst/>
            <a:rect r="r" b="b" t="t" l="l"/>
            <a:pathLst>
              <a:path h="4605433" w="18694406">
                <a:moveTo>
                  <a:pt x="0" y="0"/>
                </a:moveTo>
                <a:lnTo>
                  <a:pt x="18694406" y="0"/>
                </a:lnTo>
                <a:lnTo>
                  <a:pt x="18694406" y="4605433"/>
                </a:lnTo>
                <a:lnTo>
                  <a:pt x="0" y="4605433"/>
                </a:lnTo>
                <a:lnTo>
                  <a:pt x="0" y="0"/>
                </a:lnTo>
                <a:close/>
              </a:path>
            </a:pathLst>
          </a:custGeom>
          <a:blipFill>
            <a:blip r:embed="rId2"/>
            <a:stretch>
              <a:fillRect l="0" t="-7590" r="0" b="-7590"/>
            </a:stretch>
          </a:blipFill>
        </p:spPr>
      </p:sp>
      <p:sp>
        <p:nvSpPr>
          <p:cNvPr name="Freeform 3" id="3"/>
          <p:cNvSpPr/>
          <p:nvPr/>
        </p:nvSpPr>
        <p:spPr>
          <a:xfrm flipH="false" flipV="false" rot="0">
            <a:off x="-3342004"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4" id="4"/>
          <p:cNvSpPr/>
          <p:nvPr/>
        </p:nvSpPr>
        <p:spPr>
          <a:xfrm flipH="false" flipV="false" rot="-7038826">
            <a:off x="-2729619" y="3014974"/>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387424">
            <a:off x="-1498605" y="5265349"/>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Freeform 6" id="6"/>
          <p:cNvSpPr/>
          <p:nvPr/>
        </p:nvSpPr>
        <p:spPr>
          <a:xfrm flipH="false" flipV="false" rot="0">
            <a:off x="13853507"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7" id="7"/>
          <p:cNvSpPr/>
          <p:nvPr/>
        </p:nvSpPr>
        <p:spPr>
          <a:xfrm flipH="false" flipV="false" rot="-7038826">
            <a:off x="16280231" y="3784779"/>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387424">
            <a:off x="11834683" y="5584357"/>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TextBox 9" id="9"/>
          <p:cNvSpPr txBox="true"/>
          <p:nvPr/>
        </p:nvSpPr>
        <p:spPr>
          <a:xfrm rot="0">
            <a:off x="812384" y="206540"/>
            <a:ext cx="17475616" cy="10626270"/>
          </a:xfrm>
          <a:prstGeom prst="rect">
            <a:avLst/>
          </a:prstGeom>
        </p:spPr>
        <p:txBody>
          <a:bodyPr anchor="t" rtlCol="false" tIns="0" lIns="0" bIns="0" rIns="0">
            <a:spAutoFit/>
          </a:bodyPr>
          <a:lstStyle/>
          <a:p>
            <a:pPr>
              <a:lnSpc>
                <a:spcPts val="4372"/>
              </a:lnSpc>
            </a:pPr>
            <a:r>
              <a:rPr lang="en-US" sz="2682">
                <a:solidFill>
                  <a:srgbClr val="000000"/>
                </a:solidFill>
                <a:latin typeface="Raleway Bold"/>
              </a:rPr>
              <a:t>7. Financial Information:</a:t>
            </a:r>
          </a:p>
          <a:p>
            <a:pPr>
              <a:lnSpc>
                <a:spcPts val="4372"/>
              </a:lnSpc>
            </a:pPr>
            <a:r>
              <a:rPr lang="en-US" sz="2682">
                <a:solidFill>
                  <a:srgbClr val="000000"/>
                </a:solidFill>
                <a:latin typeface="Raleway"/>
              </a:rPr>
              <a:t> - "COGS" (Cost of Goods Sold) represents the cost incurred to procure the products.</a:t>
            </a:r>
          </a:p>
          <a:p>
            <a:pPr>
              <a:lnSpc>
                <a:spcPts val="4372"/>
              </a:lnSpc>
            </a:pPr>
            <a:r>
              <a:rPr lang="en-US" sz="2682">
                <a:solidFill>
                  <a:srgbClr val="000000"/>
                </a:solidFill>
                <a:latin typeface="Raleway"/>
              </a:rPr>
              <a:t> - "Gross margin percentage" is the gross profit margin percentage for the transaction.</a:t>
            </a:r>
          </a:p>
          <a:p>
            <a:pPr>
              <a:lnSpc>
                <a:spcPts val="4372"/>
              </a:lnSpc>
            </a:pPr>
            <a:r>
              <a:rPr lang="en-US" sz="2682">
                <a:solidFill>
                  <a:srgbClr val="000000"/>
                </a:solidFill>
                <a:latin typeface="Raleway"/>
              </a:rPr>
              <a:t> - "Gross income" is the gross profit earned from the transaction.</a:t>
            </a:r>
          </a:p>
          <a:p>
            <a:pPr>
              <a:lnSpc>
                <a:spcPts val="4372"/>
              </a:lnSpc>
            </a:pPr>
            <a:r>
              <a:rPr lang="en-US" sz="2682">
                <a:solidFill>
                  <a:srgbClr val="000000"/>
                </a:solidFill>
                <a:latin typeface="Raleway Bold"/>
              </a:rPr>
              <a:t>8. Customer Feedback:</a:t>
            </a:r>
          </a:p>
          <a:p>
            <a:pPr>
              <a:lnSpc>
                <a:spcPts val="4372"/>
              </a:lnSpc>
            </a:pPr>
            <a:r>
              <a:rPr lang="en-US" sz="2682">
                <a:solidFill>
                  <a:srgbClr val="000000"/>
                </a:solidFill>
                <a:latin typeface="Raleway"/>
              </a:rPr>
              <a:t> - "Rating" represents the customer's rating or satisfaction level with the transaction.</a:t>
            </a:r>
          </a:p>
          <a:p>
            <a:pPr>
              <a:lnSpc>
                <a:spcPts val="4372"/>
              </a:lnSpc>
            </a:pPr>
            <a:r>
              <a:rPr lang="en-US" sz="2682">
                <a:solidFill>
                  <a:srgbClr val="000000"/>
                </a:solidFill>
                <a:latin typeface="Raleway"/>
              </a:rPr>
              <a:t>Now, we can use this understanding to perform various analyses or answer specific questions about the dataset.</a:t>
            </a:r>
          </a:p>
          <a:p>
            <a:pPr>
              <a:lnSpc>
                <a:spcPts val="5513"/>
              </a:lnSpc>
            </a:pPr>
            <a:r>
              <a:rPr lang="en-US" sz="3382">
                <a:solidFill>
                  <a:srgbClr val="000000"/>
                </a:solidFill>
                <a:latin typeface="Raleway Bold"/>
              </a:rPr>
              <a:t>Levels of Data Measurements:-</a:t>
            </a:r>
          </a:p>
          <a:p>
            <a:pPr>
              <a:lnSpc>
                <a:spcPts val="4372"/>
              </a:lnSpc>
            </a:pPr>
            <a:r>
              <a:rPr lang="en-US" sz="2682">
                <a:solidFill>
                  <a:srgbClr val="000000"/>
                </a:solidFill>
                <a:latin typeface="Raleway"/>
              </a:rPr>
              <a:t>The level of data measurement in this dataset varies across different columns. The common levels of data measurement, also known as the "measurement scales," include:</a:t>
            </a:r>
          </a:p>
          <a:p>
            <a:pPr>
              <a:lnSpc>
                <a:spcPts val="4535"/>
              </a:lnSpc>
            </a:pPr>
            <a:r>
              <a:rPr lang="en-US" sz="2782">
                <a:solidFill>
                  <a:srgbClr val="000000"/>
                </a:solidFill>
                <a:latin typeface="Raleway Bold"/>
              </a:rPr>
              <a:t>1. Nominal:</a:t>
            </a:r>
          </a:p>
          <a:p>
            <a:pPr>
              <a:lnSpc>
                <a:spcPts val="4372"/>
              </a:lnSpc>
            </a:pPr>
            <a:r>
              <a:rPr lang="en-US" sz="2682">
                <a:solidFill>
                  <a:srgbClr val="000000"/>
                </a:solidFill>
                <a:latin typeface="Raleway"/>
              </a:rPr>
              <a:t>   - </a:t>
            </a:r>
            <a:r>
              <a:rPr lang="en-US" sz="2682">
                <a:solidFill>
                  <a:srgbClr val="000000"/>
                </a:solidFill>
                <a:latin typeface="Raleway Bold"/>
              </a:rPr>
              <a:t>Branch</a:t>
            </a:r>
            <a:r>
              <a:rPr lang="en-US" sz="2682">
                <a:solidFill>
                  <a:srgbClr val="000000"/>
                </a:solidFill>
                <a:latin typeface="Raleway"/>
              </a:rPr>
              <a:t>: Nominal data, as it represents different branches using labels (A, B, C).</a:t>
            </a:r>
          </a:p>
          <a:p>
            <a:pPr>
              <a:lnSpc>
                <a:spcPts val="4372"/>
              </a:lnSpc>
            </a:pPr>
            <a:r>
              <a:rPr lang="en-US" sz="2682">
                <a:solidFill>
                  <a:srgbClr val="000000"/>
                </a:solidFill>
                <a:latin typeface="Raleway"/>
              </a:rPr>
              <a:t>   </a:t>
            </a:r>
            <a:r>
              <a:rPr lang="en-US" sz="2682">
                <a:solidFill>
                  <a:srgbClr val="000000"/>
                </a:solidFill>
                <a:latin typeface="Raleway Bold"/>
              </a:rPr>
              <a:t>- City:</a:t>
            </a:r>
            <a:r>
              <a:rPr lang="en-US" sz="2682">
                <a:solidFill>
                  <a:srgbClr val="000000"/>
                </a:solidFill>
                <a:latin typeface="Raleway"/>
              </a:rPr>
              <a:t> Nominal data, as it represents different cities (Yangon, Naypyitaw, Mandalay) using labels.</a:t>
            </a:r>
          </a:p>
          <a:p>
            <a:pPr>
              <a:lnSpc>
                <a:spcPts val="4372"/>
              </a:lnSpc>
            </a:pPr>
            <a:r>
              <a:rPr lang="en-US" sz="2682">
                <a:solidFill>
                  <a:srgbClr val="000000"/>
                </a:solidFill>
                <a:latin typeface="Raleway"/>
              </a:rPr>
              <a:t>  </a:t>
            </a:r>
            <a:r>
              <a:rPr lang="en-US" sz="2682">
                <a:solidFill>
                  <a:srgbClr val="000000"/>
                </a:solidFill>
                <a:latin typeface="Raleway Bold"/>
              </a:rPr>
              <a:t> - Customer type:</a:t>
            </a:r>
            <a:r>
              <a:rPr lang="en-US" sz="2682">
                <a:solidFill>
                  <a:srgbClr val="000000"/>
                </a:solidFill>
                <a:latin typeface="Raleway"/>
              </a:rPr>
              <a:t> Nominal data, as it categorizes customers as "Member" or "Normal."</a:t>
            </a:r>
          </a:p>
          <a:p>
            <a:pPr>
              <a:lnSpc>
                <a:spcPts val="4372"/>
              </a:lnSpc>
            </a:pPr>
            <a:r>
              <a:rPr lang="en-US" sz="2682">
                <a:solidFill>
                  <a:srgbClr val="000000"/>
                </a:solidFill>
                <a:latin typeface="Raleway"/>
              </a:rPr>
              <a:t>   </a:t>
            </a:r>
            <a:r>
              <a:rPr lang="en-US" sz="2682">
                <a:solidFill>
                  <a:srgbClr val="000000"/>
                </a:solidFill>
                <a:latin typeface="Raleway Bold"/>
              </a:rPr>
              <a:t>- Gender: </a:t>
            </a:r>
            <a:r>
              <a:rPr lang="en-US" sz="2682">
                <a:solidFill>
                  <a:srgbClr val="000000"/>
                </a:solidFill>
                <a:latin typeface="Raleway"/>
              </a:rPr>
              <a:t>Nominal data, as it categorizes customers by gender.</a:t>
            </a:r>
          </a:p>
          <a:p>
            <a:pPr>
              <a:lnSpc>
                <a:spcPts val="4372"/>
              </a:lnSpc>
            </a:pPr>
          </a:p>
          <a:p>
            <a:pPr>
              <a:lnSpc>
                <a:spcPts val="4372"/>
              </a:lnSpc>
            </a:pPr>
          </a:p>
          <a:p>
            <a:pPr>
              <a:lnSpc>
                <a:spcPts val="4372"/>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DAFze7XrnR0</dc:identifier>
  <dcterms:modified xsi:type="dcterms:W3CDTF">2011-08-01T06:04:30Z</dcterms:modified>
  <cp:revision>1</cp:revision>
  <dc:title>Your Group</dc:title>
</cp:coreProperties>
</file>